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87" r:id="rId3"/>
    <p:sldId id="399" r:id="rId4"/>
    <p:sldId id="261" r:id="rId5"/>
    <p:sldId id="394" r:id="rId6"/>
    <p:sldId id="395" r:id="rId7"/>
    <p:sldId id="386" r:id="rId8"/>
    <p:sldId id="396" r:id="rId9"/>
    <p:sldId id="397" r:id="rId10"/>
    <p:sldId id="400" r:id="rId11"/>
    <p:sldId id="401" r:id="rId12"/>
    <p:sldId id="402" r:id="rId13"/>
    <p:sldId id="403" r:id="rId14"/>
    <p:sldId id="393" r:id="rId15"/>
    <p:sldId id="259" r:id="rId16"/>
    <p:sldId id="372" r:id="rId17"/>
    <p:sldId id="389" r:id="rId18"/>
    <p:sldId id="390" r:id="rId19"/>
    <p:sldId id="336" r:id="rId20"/>
    <p:sldId id="338" r:id="rId21"/>
    <p:sldId id="340" r:id="rId22"/>
    <p:sldId id="342" r:id="rId23"/>
    <p:sldId id="341" r:id="rId24"/>
    <p:sldId id="398" r:id="rId25"/>
    <p:sldId id="405" r:id="rId26"/>
    <p:sldId id="404" r:id="rId27"/>
    <p:sldId id="370" r:id="rId28"/>
    <p:sldId id="391" r:id="rId29"/>
    <p:sldId id="388" r:id="rId30"/>
    <p:sldId id="385" r:id="rId31"/>
    <p:sldId id="337" r:id="rId32"/>
    <p:sldId id="365" r:id="rId33"/>
    <p:sldId id="324" r:id="rId34"/>
    <p:sldId id="368" r:id="rId35"/>
    <p:sldId id="329" r:id="rId36"/>
    <p:sldId id="366" r:id="rId37"/>
    <p:sldId id="297" r:id="rId38"/>
    <p:sldId id="299" r:id="rId39"/>
    <p:sldId id="383" r:id="rId40"/>
    <p:sldId id="303" r:id="rId41"/>
    <p:sldId id="35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78FF0F"/>
    <a:srgbClr val="00B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0" autoAdjust="0"/>
    <p:restoredTop sz="97424" autoAdjust="0"/>
  </p:normalViewPr>
  <p:slideViewPr>
    <p:cSldViewPr>
      <p:cViewPr varScale="1">
        <p:scale>
          <a:sx n="95" d="100"/>
          <a:sy n="95" d="100"/>
        </p:scale>
        <p:origin x="-27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8440B1F-4459-7E49-A3E5-776BC6F34035}" type="datetimeFigureOut">
              <a:rPr lang="en-US"/>
              <a:pPr/>
              <a:t>11/30/2011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CEBBD2B-D3B1-E246-B041-4D44921BAE26}" type="slidenum">
              <a:rPr lang="en-US"/>
              <a:pPr/>
              <a:t>‹#›</a:t>
            </a:fld>
            <a:endParaRPr lang="en-US"/>
          </a:p>
        </p:txBody>
      </p:sp>
    </p:spTree>
    <p:extLst>
      <p:ext uri="{BB962C8B-B14F-4D97-AF65-F5344CB8AC3E}">
        <p14:creationId xmlns:p14="http://schemas.microsoft.com/office/powerpoint/2010/main" val="3002225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a:ea typeface="+mn-ea"/>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0080D11-85C6-5C4A-B06F-61D3874A8A31}" type="slidenum">
              <a:rPr lang="en-US">
                <a:latin typeface="Calibri" charset="0"/>
              </a:rPr>
              <a:pPr eaLnBrk="1" hangingPunct="1"/>
              <a:t>1</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atin typeface="Calibri" charset="0"/>
              </a:rPr>
              <a:t>Almost 20% of the total land area in India is classified as wasteland and includes grassland, degraded forestland, gullied, ravenous and bedrock intruded land, land under shifting cultivation, degraded pasture and grazing land, degraded land under plantation and mining and industrial land. </a:t>
            </a:r>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Tracts of land where natural vegetation grows in abundance have always been regarded as choice sites for agriculture. If the natural vegetation is lush, so the reasoning goes, then agriculture should also be highly productive. Unfortunately, this is not always the case; clearing can have unforeseen and often damaging effects on the soils and hydrology of a region. For a start, removal of natural vegetation exposes the land to the powerful forces of wind and water; the net effect can be serious erosion and a general degradation of the soil. In addition, since crops rarely use as much water as the vegetation they displace, land clearing can lead to a rise in the water table. The ensuing waterlogging and soil salinisation can spell disaster for farming. </a:t>
            </a:r>
          </a:p>
          <a:p>
            <a:r>
              <a:rPr lang="en-US">
                <a:latin typeface="Calibri" charset="0"/>
              </a:rPr>
              <a:t>In the last few decades, farmers have sought solutions to such problems. Naturally, perhaps, the concept of returning trees to the landscape is at the forefront of many attempts to rehabilitate degraded land. </a:t>
            </a:r>
          </a:p>
          <a:p>
            <a:r>
              <a:rPr lang="en-US">
                <a:latin typeface="Calibri" charset="0"/>
              </a:rPr>
              <a:t>The potential benefits are many: tree plantations can stabilise soil while offering shelter to crops and livestock. They can help lower water tables by reducing groundwater recharge and increasing discharge. They can provide habitat for native species of flora and fauna. They can produce timber for sale or use around the farm; in some cases they can even provide animals with an additional source of feed in times of drought. </a:t>
            </a:r>
          </a:p>
          <a:p>
            <a:r>
              <a:rPr lang="en-US">
                <a:latin typeface="Calibri" charset="0"/>
              </a:rPr>
              <a:t>Today, alley farming is practised in the south-west of Western Australia (about 10,000 hectares), south-eastern South Australia (several hundred hectares), the mallee and Wimmera of Victoria (less than 100 hectares) and in south-eastern Queensland (less than 100 hectares). Some 5,000 hectares of this has been planted specifically to control rising water tables in the wheatbelt of Western Australia, while the rest are multipurpose plantings for fodder, timber, wind protection and soil improvement.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a:ea typeface="+mn-ea"/>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0080D11-85C6-5C4A-B06F-61D3874A8A31}"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Yield potential: </a:t>
            </a:r>
            <a:r>
              <a:rPr lang="en-US" sz="1200" b="1" dirty="0" smtClean="0">
                <a:latin typeface="+mn-lt"/>
              </a:rPr>
              <a:t>the maximum yield a crop can attain, </a:t>
            </a:r>
            <a:r>
              <a:rPr lang="en-US" sz="1200" b="1" i="1" dirty="0" smtClean="0">
                <a:latin typeface="+mn-lt"/>
              </a:rPr>
              <a:t>given the field conditions</a:t>
            </a:r>
            <a:r>
              <a:rPr lang="en-US" sz="1200" dirty="0" smtClean="0">
                <a:latin typeface="+mn-lt"/>
              </a:rPr>
              <a:t>; is determined by CO</a:t>
            </a:r>
            <a:r>
              <a:rPr lang="en-US" sz="1200" baseline="-25000" dirty="0" smtClean="0">
                <a:latin typeface="+mn-lt"/>
              </a:rPr>
              <a:t>2</a:t>
            </a:r>
            <a:r>
              <a:rPr lang="en-US" sz="1200" dirty="0" smtClean="0">
                <a:latin typeface="+mn-lt"/>
              </a:rPr>
              <a:t> conc., solar radiation, temperature, plant density</a:t>
            </a:r>
          </a:p>
          <a:p>
            <a:endParaRPr lang="en-US" sz="1200" dirty="0" smtClean="0">
              <a:latin typeface="+mn-lt"/>
            </a:endParaRPr>
          </a:p>
          <a:p>
            <a:r>
              <a:rPr lang="en-US" sz="1200" dirty="0" smtClean="0">
                <a:latin typeface="+mn-lt"/>
              </a:rPr>
              <a:t>Actual yields: are determined by degree of </a:t>
            </a:r>
            <a:r>
              <a:rPr lang="en-US" sz="1200" b="1" dirty="0" smtClean="0">
                <a:latin typeface="+mn-lt"/>
              </a:rPr>
              <a:t>water</a:t>
            </a:r>
            <a:r>
              <a:rPr lang="en-US" sz="1200" dirty="0" smtClean="0">
                <a:latin typeface="+mn-lt"/>
              </a:rPr>
              <a:t> and  </a:t>
            </a:r>
            <a:r>
              <a:rPr lang="en-US" sz="1200" b="1" dirty="0" smtClean="0">
                <a:latin typeface="+mn-lt"/>
              </a:rPr>
              <a:t>nutrient</a:t>
            </a:r>
            <a:r>
              <a:rPr lang="en-US" sz="1200" dirty="0" smtClean="0">
                <a:latin typeface="+mn-lt"/>
              </a:rPr>
              <a:t> deficiencies, </a:t>
            </a:r>
            <a:r>
              <a:rPr lang="en-US" sz="1200" b="1" dirty="0" smtClean="0">
                <a:latin typeface="+mn-lt"/>
              </a:rPr>
              <a:t>diseases</a:t>
            </a:r>
            <a:r>
              <a:rPr lang="en-US" sz="1200" dirty="0" smtClean="0">
                <a:latin typeface="+mn-lt"/>
              </a:rPr>
              <a:t>, pests &amp; weed </a:t>
            </a:r>
            <a:r>
              <a:rPr lang="en-US" sz="1200" b="1" dirty="0" smtClean="0">
                <a:latin typeface="+mn-lt"/>
              </a:rPr>
              <a:t>competition </a:t>
            </a:r>
            <a:endParaRPr lang="en-US" dirty="0"/>
          </a:p>
        </p:txBody>
      </p:sp>
      <p:sp>
        <p:nvSpPr>
          <p:cNvPr id="4" name="Slide Number Placeholder 3"/>
          <p:cNvSpPr>
            <a:spLocks noGrp="1"/>
          </p:cNvSpPr>
          <p:nvPr>
            <p:ph type="sldNum" sz="quarter" idx="10"/>
          </p:nvPr>
        </p:nvSpPr>
        <p:spPr/>
        <p:txBody>
          <a:bodyPr/>
          <a:lstStyle/>
          <a:p>
            <a:fld id="{9CEBBD2B-D3B1-E246-B041-4D44921BAE26}" type="slidenum">
              <a:rPr lang="en-US" smtClean="0"/>
              <a:pPr/>
              <a:t>29</a:t>
            </a:fld>
            <a:endParaRPr lang="en-US"/>
          </a:p>
        </p:txBody>
      </p:sp>
    </p:spTree>
    <p:extLst>
      <p:ext uri="{BB962C8B-B14F-4D97-AF65-F5344CB8AC3E}">
        <p14:creationId xmlns:p14="http://schemas.microsoft.com/office/powerpoint/2010/main" val="4177340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Yield potential: </a:t>
            </a:r>
            <a:r>
              <a:rPr lang="en-US" sz="1200" b="1" dirty="0" smtClean="0">
                <a:latin typeface="+mn-lt"/>
              </a:rPr>
              <a:t>the maximum yield a crop can attain, </a:t>
            </a:r>
            <a:r>
              <a:rPr lang="en-US" sz="1200" b="1" i="1" dirty="0" smtClean="0">
                <a:latin typeface="+mn-lt"/>
              </a:rPr>
              <a:t>given the field conditions</a:t>
            </a:r>
            <a:r>
              <a:rPr lang="en-US" sz="1200" dirty="0" smtClean="0">
                <a:latin typeface="+mn-lt"/>
              </a:rPr>
              <a:t>; is determined by CO</a:t>
            </a:r>
            <a:r>
              <a:rPr lang="en-US" sz="1200" baseline="-25000" dirty="0" smtClean="0">
                <a:latin typeface="+mn-lt"/>
              </a:rPr>
              <a:t>2</a:t>
            </a:r>
            <a:r>
              <a:rPr lang="en-US" sz="1200" dirty="0" smtClean="0">
                <a:latin typeface="+mn-lt"/>
              </a:rPr>
              <a:t> conc., solar radiation, temperature, plant density</a:t>
            </a:r>
          </a:p>
          <a:p>
            <a:endParaRPr lang="en-US" sz="1200" dirty="0" smtClean="0">
              <a:latin typeface="+mn-lt"/>
            </a:endParaRPr>
          </a:p>
          <a:p>
            <a:r>
              <a:rPr lang="en-US" sz="1200" dirty="0" smtClean="0">
                <a:latin typeface="+mn-lt"/>
              </a:rPr>
              <a:t>Actual yields: are determined by degree of </a:t>
            </a:r>
            <a:r>
              <a:rPr lang="en-US" sz="1200" b="1" dirty="0" smtClean="0">
                <a:latin typeface="+mn-lt"/>
              </a:rPr>
              <a:t>water</a:t>
            </a:r>
            <a:r>
              <a:rPr lang="en-US" sz="1200" dirty="0" smtClean="0">
                <a:latin typeface="+mn-lt"/>
              </a:rPr>
              <a:t> and  </a:t>
            </a:r>
            <a:r>
              <a:rPr lang="en-US" sz="1200" b="1" dirty="0" smtClean="0">
                <a:latin typeface="+mn-lt"/>
              </a:rPr>
              <a:t>nutrient</a:t>
            </a:r>
            <a:r>
              <a:rPr lang="en-US" sz="1200" dirty="0" smtClean="0">
                <a:latin typeface="+mn-lt"/>
              </a:rPr>
              <a:t> deficiencies, </a:t>
            </a:r>
            <a:r>
              <a:rPr lang="en-US" sz="1200" b="1" dirty="0" smtClean="0">
                <a:latin typeface="+mn-lt"/>
              </a:rPr>
              <a:t>diseases</a:t>
            </a:r>
            <a:r>
              <a:rPr lang="en-US" sz="1200" dirty="0" smtClean="0">
                <a:latin typeface="+mn-lt"/>
              </a:rPr>
              <a:t>, pests &amp; weed </a:t>
            </a:r>
            <a:r>
              <a:rPr lang="en-US" sz="1200" b="1" dirty="0" smtClean="0">
                <a:latin typeface="+mn-lt"/>
              </a:rPr>
              <a:t>competition </a:t>
            </a:r>
            <a:endParaRPr lang="en-US" dirty="0"/>
          </a:p>
        </p:txBody>
      </p:sp>
      <p:sp>
        <p:nvSpPr>
          <p:cNvPr id="4" name="Slide Number Placeholder 3"/>
          <p:cNvSpPr>
            <a:spLocks noGrp="1"/>
          </p:cNvSpPr>
          <p:nvPr>
            <p:ph type="sldNum" sz="quarter" idx="10"/>
          </p:nvPr>
        </p:nvSpPr>
        <p:spPr/>
        <p:txBody>
          <a:bodyPr/>
          <a:lstStyle/>
          <a:p>
            <a:fld id="{9CEBBD2B-D3B1-E246-B041-4D44921BAE26}" type="slidenum">
              <a:rPr lang="en-US" smtClean="0"/>
              <a:pPr/>
              <a:t>30</a:t>
            </a:fld>
            <a:endParaRPr lang="en-US"/>
          </a:p>
        </p:txBody>
      </p:sp>
    </p:spTree>
    <p:extLst>
      <p:ext uri="{BB962C8B-B14F-4D97-AF65-F5344CB8AC3E}">
        <p14:creationId xmlns:p14="http://schemas.microsoft.com/office/powerpoint/2010/main" val="4177340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solidFill>
                  <a:schemeClr val="tx2"/>
                </a:solidFill>
                <a:latin typeface="Calibri" charset="0"/>
              </a:rPr>
              <a:t>Water impacts of bioenergy production on pastures?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300163" y="801688"/>
            <a:ext cx="4257675" cy="3194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bwMode="auto">
          <a:xfrm>
            <a:off x="911225" y="4357688"/>
            <a:ext cx="5035550"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smtClean="0">
              <a:ea typeface="+mn-ea"/>
            </a:endParaRP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966CD4-5D04-A446-B3E6-C08D96A90592}"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Yield potential: </a:t>
            </a:r>
            <a:r>
              <a:rPr lang="en-US" sz="1200" b="1" dirty="0" smtClean="0">
                <a:latin typeface="+mn-lt"/>
              </a:rPr>
              <a:t>the maximum yield a crop can attain, </a:t>
            </a:r>
            <a:r>
              <a:rPr lang="en-US" sz="1200" b="1" i="1" dirty="0" smtClean="0">
                <a:latin typeface="+mn-lt"/>
              </a:rPr>
              <a:t>given the field conditions</a:t>
            </a:r>
            <a:r>
              <a:rPr lang="en-US" sz="1200" dirty="0" smtClean="0">
                <a:latin typeface="+mn-lt"/>
              </a:rPr>
              <a:t>; is determined by CO</a:t>
            </a:r>
            <a:r>
              <a:rPr lang="en-US" sz="1200" baseline="-25000" dirty="0" smtClean="0">
                <a:latin typeface="+mn-lt"/>
              </a:rPr>
              <a:t>2</a:t>
            </a:r>
            <a:r>
              <a:rPr lang="en-US" sz="1200" dirty="0" smtClean="0">
                <a:latin typeface="+mn-lt"/>
              </a:rPr>
              <a:t> conc., solar radiation, temperature, plant density</a:t>
            </a:r>
          </a:p>
          <a:p>
            <a:endParaRPr lang="en-US" sz="1200" dirty="0" smtClean="0">
              <a:latin typeface="+mn-lt"/>
            </a:endParaRPr>
          </a:p>
          <a:p>
            <a:r>
              <a:rPr lang="en-US" sz="1200" dirty="0" smtClean="0">
                <a:latin typeface="+mn-lt"/>
              </a:rPr>
              <a:t>Actual yields: are determined by degree of </a:t>
            </a:r>
            <a:r>
              <a:rPr lang="en-US" sz="1200" b="1" dirty="0" smtClean="0">
                <a:latin typeface="+mn-lt"/>
              </a:rPr>
              <a:t>water</a:t>
            </a:r>
            <a:r>
              <a:rPr lang="en-US" sz="1200" dirty="0" smtClean="0">
                <a:latin typeface="+mn-lt"/>
              </a:rPr>
              <a:t> and  </a:t>
            </a:r>
            <a:r>
              <a:rPr lang="en-US" sz="1200" b="1" dirty="0" smtClean="0">
                <a:latin typeface="+mn-lt"/>
              </a:rPr>
              <a:t>nutrient</a:t>
            </a:r>
            <a:r>
              <a:rPr lang="en-US" sz="1200" dirty="0" smtClean="0">
                <a:latin typeface="+mn-lt"/>
              </a:rPr>
              <a:t> deficiencies, </a:t>
            </a:r>
            <a:r>
              <a:rPr lang="en-US" sz="1200" b="1" dirty="0" smtClean="0">
                <a:latin typeface="+mn-lt"/>
              </a:rPr>
              <a:t>diseases</a:t>
            </a:r>
            <a:r>
              <a:rPr lang="en-US" sz="1200" dirty="0" smtClean="0">
                <a:latin typeface="+mn-lt"/>
              </a:rPr>
              <a:t>, pests &amp; weed </a:t>
            </a:r>
            <a:r>
              <a:rPr lang="en-US" sz="1200" b="1" dirty="0" smtClean="0">
                <a:latin typeface="+mn-lt"/>
              </a:rPr>
              <a:t>competition </a:t>
            </a:r>
            <a:endParaRPr lang="en-US" dirty="0"/>
          </a:p>
        </p:txBody>
      </p:sp>
      <p:sp>
        <p:nvSpPr>
          <p:cNvPr id="4" name="Slide Number Placeholder 3"/>
          <p:cNvSpPr>
            <a:spLocks noGrp="1"/>
          </p:cNvSpPr>
          <p:nvPr>
            <p:ph type="sldNum" sz="quarter" idx="10"/>
          </p:nvPr>
        </p:nvSpPr>
        <p:spPr/>
        <p:txBody>
          <a:bodyPr/>
          <a:lstStyle/>
          <a:p>
            <a:fld id="{9CEBBD2B-D3B1-E246-B041-4D44921BAE26}" type="slidenum">
              <a:rPr lang="en-US" smtClean="0"/>
              <a:pPr/>
              <a:t>2</a:t>
            </a:fld>
            <a:endParaRPr lang="en-US"/>
          </a:p>
        </p:txBody>
      </p:sp>
    </p:spTree>
    <p:extLst>
      <p:ext uri="{BB962C8B-B14F-4D97-AF65-F5344CB8AC3E}">
        <p14:creationId xmlns:p14="http://schemas.microsoft.com/office/powerpoint/2010/main" val="4177340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smtClean="0">
              <a:ea typeface="+mn-ea"/>
            </a:endParaRP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970D207-D50B-064D-BEE5-DF1DC70B799D}" type="slidenum">
              <a:rPr lang="en-US">
                <a:latin typeface="Calibri" charset="0"/>
              </a:rPr>
              <a:pPr eaLnBrk="1" hangingPunct="1"/>
              <a:t>34</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smtClean="0">
              <a:ea typeface="+mn-ea"/>
            </a:endParaRP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4B0677-46CA-B040-BCCA-268595812BF0}" type="slidenum">
              <a:rPr lang="en-US">
                <a:latin typeface="Calibri" charset="0"/>
              </a:rPr>
              <a:pPr eaLnBrk="1" hangingPunct="1"/>
              <a:t>35</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smtClean="0">
              <a:ea typeface="+mn-ea"/>
            </a:endParaRP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0F31E3-5CC0-6C40-BC85-E66EC014246B}" type="slidenum">
              <a:rPr lang="en-US">
                <a:latin typeface="Calibri" charset="0"/>
              </a:rPr>
              <a:pPr eaLnBrk="1" hangingPunct="1"/>
              <a:t>36</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a:ea typeface="+mn-ea"/>
            </a:endParaRPr>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0D03139-F040-9144-A0D9-AD2D8A235757}" type="slidenum">
              <a:rPr lang="en-US">
                <a:latin typeface="Calibri" charset="0"/>
              </a:rPr>
              <a:pPr eaLnBrk="1" hangingPunct="1"/>
              <a:t>37</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300163" y="801688"/>
            <a:ext cx="4257675" cy="3194050"/>
          </a:xfrm>
          <a:ln/>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a:ea typeface="+mn-ea"/>
            </a:endParaRPr>
          </a:p>
        </p:txBody>
      </p:sp>
      <p:sp>
        <p:nvSpPr>
          <p:cNvPr id="35844" name="Slide Number Placeholder 3"/>
          <p:cNvSpPr>
            <a:spLocks noGrp="1"/>
          </p:cNvSpPr>
          <p:nvPr>
            <p:ph type="sldNum" sz="quarter" idx="4294967295"/>
          </p:nvPr>
        </p:nvSpPr>
        <p:spPr bwMode="auto">
          <a:xfrm>
            <a:off x="3884670" y="8685316"/>
            <a:ext cx="2971691"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E570A42-AD8E-3B44-BCFA-B11BACA97716}" type="slidenum">
              <a:rPr lang="en-US"/>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7CE8247-6010-DD48-A541-9E9D337CF166}" type="slidenum">
              <a:rPr lang="en-US">
                <a:latin typeface="Calibri" charset="0"/>
              </a:rPr>
              <a:pPr eaLnBrk="1" hangingPunct="1"/>
              <a:t>4</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Yield potential: </a:t>
            </a:r>
            <a:r>
              <a:rPr lang="en-US" sz="1200" b="1" dirty="0" smtClean="0">
                <a:latin typeface="+mn-lt"/>
              </a:rPr>
              <a:t>the maximum yield a crop can attain, </a:t>
            </a:r>
            <a:r>
              <a:rPr lang="en-US" sz="1200" b="1" i="1" dirty="0" smtClean="0">
                <a:latin typeface="+mn-lt"/>
              </a:rPr>
              <a:t>given the field conditions</a:t>
            </a:r>
            <a:r>
              <a:rPr lang="en-US" sz="1200" dirty="0" smtClean="0">
                <a:latin typeface="+mn-lt"/>
              </a:rPr>
              <a:t>; is determined by CO</a:t>
            </a:r>
            <a:r>
              <a:rPr lang="en-US" sz="1200" baseline="-25000" dirty="0" smtClean="0">
                <a:latin typeface="+mn-lt"/>
              </a:rPr>
              <a:t>2</a:t>
            </a:r>
            <a:r>
              <a:rPr lang="en-US" sz="1200" dirty="0" smtClean="0">
                <a:latin typeface="+mn-lt"/>
              </a:rPr>
              <a:t> conc., solar radiation, temperature, plant density</a:t>
            </a:r>
          </a:p>
          <a:p>
            <a:endParaRPr lang="en-US" sz="1200" dirty="0" smtClean="0">
              <a:latin typeface="+mn-lt"/>
            </a:endParaRPr>
          </a:p>
          <a:p>
            <a:r>
              <a:rPr lang="en-US" sz="1200" dirty="0" smtClean="0">
                <a:latin typeface="+mn-lt"/>
              </a:rPr>
              <a:t>Actual yields: are determined by degree of </a:t>
            </a:r>
            <a:r>
              <a:rPr lang="en-US" sz="1200" b="1" dirty="0" smtClean="0">
                <a:latin typeface="+mn-lt"/>
              </a:rPr>
              <a:t>water</a:t>
            </a:r>
            <a:r>
              <a:rPr lang="en-US" sz="1200" dirty="0" smtClean="0">
                <a:latin typeface="+mn-lt"/>
              </a:rPr>
              <a:t> and  </a:t>
            </a:r>
            <a:r>
              <a:rPr lang="en-US" sz="1200" b="1" dirty="0" smtClean="0">
                <a:latin typeface="+mn-lt"/>
              </a:rPr>
              <a:t>nutrient</a:t>
            </a:r>
            <a:r>
              <a:rPr lang="en-US" sz="1200" dirty="0" smtClean="0">
                <a:latin typeface="+mn-lt"/>
              </a:rPr>
              <a:t> deficiencies, </a:t>
            </a:r>
            <a:r>
              <a:rPr lang="en-US" sz="1200" b="1" dirty="0" smtClean="0">
                <a:latin typeface="+mn-lt"/>
              </a:rPr>
              <a:t>diseases</a:t>
            </a:r>
            <a:r>
              <a:rPr lang="en-US" sz="1200" dirty="0" smtClean="0">
                <a:latin typeface="+mn-lt"/>
              </a:rPr>
              <a:t>, pests &amp; weed </a:t>
            </a:r>
            <a:r>
              <a:rPr lang="en-US" sz="1200" b="1" dirty="0" smtClean="0">
                <a:latin typeface="+mn-lt"/>
              </a:rPr>
              <a:t>competition </a:t>
            </a:r>
            <a:endParaRPr lang="en-US" dirty="0"/>
          </a:p>
        </p:txBody>
      </p:sp>
      <p:sp>
        <p:nvSpPr>
          <p:cNvPr id="4" name="Slide Number Placeholder 3"/>
          <p:cNvSpPr>
            <a:spLocks noGrp="1"/>
          </p:cNvSpPr>
          <p:nvPr>
            <p:ph type="sldNum" sz="quarter" idx="10"/>
          </p:nvPr>
        </p:nvSpPr>
        <p:spPr/>
        <p:txBody>
          <a:bodyPr/>
          <a:lstStyle/>
          <a:p>
            <a:fld id="{9CEBBD2B-D3B1-E246-B041-4D44921BAE26}" type="slidenum">
              <a:rPr lang="en-US" smtClean="0"/>
              <a:pPr/>
              <a:t>7</a:t>
            </a:fld>
            <a:endParaRPr lang="en-US"/>
          </a:p>
        </p:txBody>
      </p:sp>
    </p:spTree>
    <p:extLst>
      <p:ext uri="{BB962C8B-B14F-4D97-AF65-F5344CB8AC3E}">
        <p14:creationId xmlns:p14="http://schemas.microsoft.com/office/powerpoint/2010/main" val="417734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7CE8247-6010-DD48-A541-9E9D337CF166}"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a:ea typeface="+mn-ea"/>
            </a:endParaRP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A60FBC-F8DE-4B4B-B898-8B9B08DC5708}" type="slidenum">
              <a:rPr lang="en-US">
                <a:latin typeface="Calibri" charset="0"/>
              </a:rPr>
              <a:pPr eaLnBrk="1" hangingPunct="1"/>
              <a:t>15</a:t>
            </a:fld>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Yield potential: </a:t>
            </a:r>
            <a:r>
              <a:rPr lang="en-US" sz="1200" b="1" dirty="0" smtClean="0">
                <a:latin typeface="+mn-lt"/>
              </a:rPr>
              <a:t>the maximum yield a crop can attain, </a:t>
            </a:r>
            <a:r>
              <a:rPr lang="en-US" sz="1200" b="1" i="1" dirty="0" smtClean="0">
                <a:latin typeface="+mn-lt"/>
              </a:rPr>
              <a:t>given the field conditions</a:t>
            </a:r>
            <a:r>
              <a:rPr lang="en-US" sz="1200" dirty="0" smtClean="0">
                <a:latin typeface="+mn-lt"/>
              </a:rPr>
              <a:t>; is determined by CO</a:t>
            </a:r>
            <a:r>
              <a:rPr lang="en-US" sz="1200" baseline="-25000" dirty="0" smtClean="0">
                <a:latin typeface="+mn-lt"/>
              </a:rPr>
              <a:t>2</a:t>
            </a:r>
            <a:r>
              <a:rPr lang="en-US" sz="1200" dirty="0" smtClean="0">
                <a:latin typeface="+mn-lt"/>
              </a:rPr>
              <a:t> conc., solar radiation, temperature, plant density</a:t>
            </a:r>
          </a:p>
          <a:p>
            <a:endParaRPr lang="en-US" sz="1200" dirty="0" smtClean="0">
              <a:latin typeface="+mn-lt"/>
            </a:endParaRPr>
          </a:p>
          <a:p>
            <a:r>
              <a:rPr lang="en-US" sz="1200" dirty="0" smtClean="0">
                <a:latin typeface="+mn-lt"/>
              </a:rPr>
              <a:t>Actual yields: are determined by degree of </a:t>
            </a:r>
            <a:r>
              <a:rPr lang="en-US" sz="1200" b="1" dirty="0" smtClean="0">
                <a:latin typeface="+mn-lt"/>
              </a:rPr>
              <a:t>water</a:t>
            </a:r>
            <a:r>
              <a:rPr lang="en-US" sz="1200" dirty="0" smtClean="0">
                <a:latin typeface="+mn-lt"/>
              </a:rPr>
              <a:t> and  </a:t>
            </a:r>
            <a:r>
              <a:rPr lang="en-US" sz="1200" b="1" dirty="0" smtClean="0">
                <a:latin typeface="+mn-lt"/>
              </a:rPr>
              <a:t>nutrient</a:t>
            </a:r>
            <a:r>
              <a:rPr lang="en-US" sz="1200" dirty="0" smtClean="0">
                <a:latin typeface="+mn-lt"/>
              </a:rPr>
              <a:t> deficiencies, </a:t>
            </a:r>
            <a:r>
              <a:rPr lang="en-US" sz="1200" b="1" dirty="0" smtClean="0">
                <a:latin typeface="+mn-lt"/>
              </a:rPr>
              <a:t>diseases</a:t>
            </a:r>
            <a:r>
              <a:rPr lang="en-US" sz="1200" dirty="0" smtClean="0">
                <a:latin typeface="+mn-lt"/>
              </a:rPr>
              <a:t>, pests &amp; weed </a:t>
            </a:r>
            <a:r>
              <a:rPr lang="en-US" sz="1200" b="1" dirty="0" smtClean="0">
                <a:latin typeface="+mn-lt"/>
              </a:rPr>
              <a:t>competition </a:t>
            </a:r>
            <a:endParaRPr lang="en-US" dirty="0"/>
          </a:p>
        </p:txBody>
      </p:sp>
      <p:sp>
        <p:nvSpPr>
          <p:cNvPr id="4" name="Slide Number Placeholder 3"/>
          <p:cNvSpPr>
            <a:spLocks noGrp="1"/>
          </p:cNvSpPr>
          <p:nvPr>
            <p:ph type="sldNum" sz="quarter" idx="10"/>
          </p:nvPr>
        </p:nvSpPr>
        <p:spPr/>
        <p:txBody>
          <a:bodyPr/>
          <a:lstStyle/>
          <a:p>
            <a:fld id="{9CEBBD2B-D3B1-E246-B041-4D44921BAE26}" type="slidenum">
              <a:rPr lang="en-US" smtClean="0"/>
              <a:pPr/>
              <a:t>17</a:t>
            </a:fld>
            <a:endParaRPr lang="en-US"/>
          </a:p>
        </p:txBody>
      </p:sp>
    </p:spTree>
    <p:extLst>
      <p:ext uri="{BB962C8B-B14F-4D97-AF65-F5344CB8AC3E}">
        <p14:creationId xmlns:p14="http://schemas.microsoft.com/office/powerpoint/2010/main" val="417734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300163" y="801688"/>
            <a:ext cx="4257675" cy="3194050"/>
          </a:xfrm>
          <a:ln/>
        </p:spPr>
      </p:sp>
      <p:sp>
        <p:nvSpPr>
          <p:cNvPr id="3" name="Notes Placeholder 2"/>
          <p:cNvSpPr>
            <a:spLocks noGrp="1"/>
          </p:cNvSpPr>
          <p:nvPr>
            <p:ph type="body" idx="1"/>
          </p:nvPr>
        </p:nvSpPr>
        <p:spPr/>
        <p:txBody>
          <a:bodyPr>
            <a:normAutofit fontScale="70000" lnSpcReduction="20000"/>
          </a:bodyPr>
          <a:lstStyle/>
          <a:p>
            <a:pPr>
              <a:defRPr/>
            </a:pPr>
            <a:endParaRPr lang="en-US" dirty="0">
              <a:ea typeface="+mn-ea"/>
            </a:endParaRPr>
          </a:p>
        </p:txBody>
      </p:sp>
      <p:sp>
        <p:nvSpPr>
          <p:cNvPr id="37892" name="Slide Number Placeholder 3"/>
          <p:cNvSpPr>
            <a:spLocks noGrp="1"/>
          </p:cNvSpPr>
          <p:nvPr>
            <p:ph type="sldNum" sz="quarter" idx="4294967295"/>
          </p:nvPr>
        </p:nvSpPr>
        <p:spPr bwMode="auto">
          <a:xfrm>
            <a:off x="3884670" y="8685316"/>
            <a:ext cx="2971691"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B56B33D-24C3-5D41-9E32-7BCB0DD19074}" type="slidenum">
              <a:rPr lang="en-US"/>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solidFill>
                  <a:schemeClr val="tx2"/>
                </a:solidFill>
                <a:latin typeface="Calibri" charset="0"/>
              </a:rPr>
              <a:t>Integrated bioenergy-food systems may increase water productivity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27" descr="p384_f"/>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0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4000" cy="6858000"/>
          </a:xfrm>
          <a:prstGeom prst="rect">
            <a:avLst/>
          </a:prstGeom>
          <a:solidFill>
            <a:schemeClr val="bg2">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28728" y="1428736"/>
            <a:ext cx="6400800" cy="71438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6"/>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6" name="Date Placeholder 3"/>
          <p:cNvSpPr>
            <a:spLocks noGrp="1"/>
          </p:cNvSpPr>
          <p:nvPr>
            <p:ph type="dt" sz="half" idx="10"/>
          </p:nvPr>
        </p:nvSpPr>
        <p:spPr>
          <a:xfrm>
            <a:off x="457200" y="6356350"/>
            <a:ext cx="2471738" cy="365125"/>
          </a:xfrm>
        </p:spPr>
        <p:txBody>
          <a:bodyPr/>
          <a:lstStyle>
            <a:lvl1pPr>
              <a:defRPr>
                <a:solidFill>
                  <a:srgbClr val="7F7F7F"/>
                </a:solidFill>
              </a:defRPr>
            </a:lvl1pPr>
          </a:lstStyle>
          <a:p>
            <a:r>
              <a:rPr lang="en-US"/>
              <a:t>EU Forest Directors-General Meeting</a:t>
            </a:r>
          </a:p>
          <a:p>
            <a:r>
              <a:rPr lang="en-US"/>
              <a:t>29 Sept – 1 Oct 2009</a:t>
            </a:r>
          </a:p>
        </p:txBody>
      </p:sp>
      <p:sp>
        <p:nvSpPr>
          <p:cNvPr id="8"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7F7F7F"/>
                </a:solidFill>
                <a:latin typeface="Calibri" charset="0"/>
                <a:ea typeface="ＭＳ Ｐゴシック" charset="0"/>
              </a:defRPr>
            </a:lvl1pPr>
          </a:lstStyle>
          <a:p>
            <a:r>
              <a:rPr lang="sv-SE"/>
              <a:t>Göran Berndes, Chalmers University of Technology, Göteborg, Sweden</a:t>
            </a:r>
            <a:endParaRPr lang="en-US"/>
          </a:p>
        </p:txBody>
      </p:sp>
      <p:sp>
        <p:nvSpPr>
          <p:cNvPr id="9" name="Slide Number Placeholder 5"/>
          <p:cNvSpPr>
            <a:spLocks noGrp="1"/>
          </p:cNvSpPr>
          <p:nvPr>
            <p:ph type="sldNum" sz="quarter" idx="12"/>
          </p:nvPr>
        </p:nvSpPr>
        <p:spPr/>
        <p:txBody>
          <a:bodyPr/>
          <a:lstStyle>
            <a:lvl1pPr>
              <a:defRPr>
                <a:solidFill>
                  <a:srgbClr val="7F7F7F"/>
                </a:solidFill>
              </a:defRPr>
            </a:lvl1pPr>
          </a:lstStyle>
          <a:p>
            <a:r>
              <a:rPr lang="en-US"/>
              <a:t> Slide </a:t>
            </a:r>
            <a:fld id="{E41B3EC3-4530-D440-961D-3A20A355EC1E}" type="slidenum">
              <a:rPr lang="en-US"/>
              <a:pPr/>
              <a:t>‹#›</a:t>
            </a:fld>
            <a:endParaRPr lang="en-US"/>
          </a:p>
        </p:txBody>
      </p:sp>
    </p:spTree>
    <p:extLst>
      <p:ext uri="{BB962C8B-B14F-4D97-AF65-F5344CB8AC3E}">
        <p14:creationId xmlns:p14="http://schemas.microsoft.com/office/powerpoint/2010/main" val="16454603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097528-EA99-D242-ABBD-7110A51C81D2}" type="datetimeFigureOut">
              <a:rPr lang="en-US"/>
              <a:pPr/>
              <a:t>11/30/2011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9719DF-0B65-1A4C-822D-E1F084F746B5}" type="slidenum">
              <a:rPr lang="en-US"/>
              <a:pPr/>
              <a:t>‹#›</a:t>
            </a:fld>
            <a:endParaRPr lang="en-US"/>
          </a:p>
        </p:txBody>
      </p:sp>
    </p:spTree>
    <p:extLst>
      <p:ext uri="{BB962C8B-B14F-4D97-AF65-F5344CB8AC3E}">
        <p14:creationId xmlns:p14="http://schemas.microsoft.com/office/powerpoint/2010/main" val="251865971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894A58-C6D3-D245-8D00-83BF83C58F64}" type="datetimeFigureOut">
              <a:rPr lang="en-US"/>
              <a:pPr/>
              <a:t>11/30/2011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E79A81-6BAB-3748-816A-59C30FEC0334}" type="slidenum">
              <a:rPr lang="en-US"/>
              <a:pPr/>
              <a:t>‹#›</a:t>
            </a:fld>
            <a:endParaRPr lang="en-US"/>
          </a:p>
        </p:txBody>
      </p:sp>
    </p:spTree>
    <p:extLst>
      <p:ext uri="{BB962C8B-B14F-4D97-AF65-F5344CB8AC3E}">
        <p14:creationId xmlns:p14="http://schemas.microsoft.com/office/powerpoint/2010/main" val="8291610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BB261C-D3D8-194A-AB1C-526F8E315424}" type="datetimeFigureOut">
              <a:rPr lang="en-US"/>
              <a:pPr/>
              <a:t>11/30/2011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642EFE-9948-E74E-A2B4-319C613CF611}" type="slidenum">
              <a:rPr lang="en-US"/>
              <a:pPr/>
              <a:t>‹#›</a:t>
            </a:fld>
            <a:endParaRPr lang="en-US"/>
          </a:p>
        </p:txBody>
      </p:sp>
    </p:spTree>
    <p:extLst>
      <p:ext uri="{BB962C8B-B14F-4D97-AF65-F5344CB8AC3E}">
        <p14:creationId xmlns:p14="http://schemas.microsoft.com/office/powerpoint/2010/main" val="167685625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580146D-EBFE-AB40-963D-5BA7F344C315}" type="datetimeFigureOut">
              <a:rPr lang="en-US"/>
              <a:pPr/>
              <a:t>11/30/2011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51D713-127F-F14B-A8E4-73145324C362}" type="slidenum">
              <a:rPr lang="en-US"/>
              <a:pPr/>
              <a:t>‹#›</a:t>
            </a:fld>
            <a:endParaRPr lang="en-US"/>
          </a:p>
        </p:txBody>
      </p:sp>
    </p:spTree>
    <p:extLst>
      <p:ext uri="{BB962C8B-B14F-4D97-AF65-F5344CB8AC3E}">
        <p14:creationId xmlns:p14="http://schemas.microsoft.com/office/powerpoint/2010/main" val="2013656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1803E30-D860-DF45-BF7C-BE93177F734B}" type="datetimeFigureOut">
              <a:rPr lang="en-US"/>
              <a:pPr/>
              <a:t>11/30/2011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FED2106-2663-194A-A0ED-CB29506127E9}" type="slidenum">
              <a:rPr lang="en-US"/>
              <a:pPr/>
              <a:t>‹#›</a:t>
            </a:fld>
            <a:endParaRPr lang="en-US"/>
          </a:p>
        </p:txBody>
      </p:sp>
    </p:spTree>
    <p:extLst>
      <p:ext uri="{BB962C8B-B14F-4D97-AF65-F5344CB8AC3E}">
        <p14:creationId xmlns:p14="http://schemas.microsoft.com/office/powerpoint/2010/main" val="269872350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2F8E193-310A-B849-925E-907F62715B6D}" type="datetimeFigureOut">
              <a:rPr lang="en-US"/>
              <a:pPr/>
              <a:t>11/30/2011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B77ACB8-FC73-A243-A9CF-192DEFF33101}" type="slidenum">
              <a:rPr lang="en-US"/>
              <a:pPr/>
              <a:t>‹#›</a:t>
            </a:fld>
            <a:endParaRPr lang="en-US"/>
          </a:p>
        </p:txBody>
      </p:sp>
    </p:spTree>
    <p:extLst>
      <p:ext uri="{BB962C8B-B14F-4D97-AF65-F5344CB8AC3E}">
        <p14:creationId xmlns:p14="http://schemas.microsoft.com/office/powerpoint/2010/main" val="340837483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65F929C-43A8-C542-A23D-1DF49EC643BF}" type="datetimeFigureOut">
              <a:rPr lang="en-US"/>
              <a:pPr/>
              <a:t>11/30/2011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83F40D3-60AB-B84F-9BDB-D7675957E834}" type="slidenum">
              <a:rPr lang="en-US"/>
              <a:pPr/>
              <a:t>‹#›</a:t>
            </a:fld>
            <a:endParaRPr lang="en-US"/>
          </a:p>
        </p:txBody>
      </p:sp>
    </p:spTree>
    <p:extLst>
      <p:ext uri="{BB962C8B-B14F-4D97-AF65-F5344CB8AC3E}">
        <p14:creationId xmlns:p14="http://schemas.microsoft.com/office/powerpoint/2010/main" val="223273388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0E130F6-3102-5040-AAB7-AD2ED6362056}" type="datetimeFigureOut">
              <a:rPr lang="en-US"/>
              <a:pPr/>
              <a:t>11/30/2011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9182C2A-00A7-034F-8675-EEBABC12A580}" type="slidenum">
              <a:rPr lang="en-US"/>
              <a:pPr/>
              <a:t>‹#›</a:t>
            </a:fld>
            <a:endParaRPr lang="en-US"/>
          </a:p>
        </p:txBody>
      </p:sp>
    </p:spTree>
    <p:extLst>
      <p:ext uri="{BB962C8B-B14F-4D97-AF65-F5344CB8AC3E}">
        <p14:creationId xmlns:p14="http://schemas.microsoft.com/office/powerpoint/2010/main" val="152801312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AEDFADF-D43D-3D40-BC5F-9DB5370078BF}" type="datetimeFigureOut">
              <a:rPr lang="en-US"/>
              <a:pPr/>
              <a:t>11/30/2011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3D4389A-75F0-1E4A-89E5-1FDFBA881C2C}" type="slidenum">
              <a:rPr lang="en-US"/>
              <a:pPr/>
              <a:t>‹#›</a:t>
            </a:fld>
            <a:endParaRPr lang="en-US"/>
          </a:p>
        </p:txBody>
      </p:sp>
    </p:spTree>
    <p:extLst>
      <p:ext uri="{BB962C8B-B14F-4D97-AF65-F5344CB8AC3E}">
        <p14:creationId xmlns:p14="http://schemas.microsoft.com/office/powerpoint/2010/main" val="107766538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727E846-6F87-6646-824D-450C5C6BA09E}" type="datetimeFigureOut">
              <a:rPr lang="en-US"/>
              <a:pPr/>
              <a:t>11/30/2011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503B482-07FC-3742-94F7-2CB1B4CBD2D6}" type="slidenum">
              <a:rPr lang="en-US"/>
              <a:pPr/>
              <a:t>‹#›</a:t>
            </a:fld>
            <a:endParaRPr lang="en-US"/>
          </a:p>
        </p:txBody>
      </p:sp>
    </p:spTree>
    <p:extLst>
      <p:ext uri="{BB962C8B-B14F-4D97-AF65-F5344CB8AC3E}">
        <p14:creationId xmlns:p14="http://schemas.microsoft.com/office/powerpoint/2010/main" val="153474106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1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5" descr="http://gfx.aftonbladet-cdn.se/multimedia/archive/00361/11_juli_2005__361289w.jpg"/>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414749"/>
            <a:ext cx="9143999" cy="7785181"/>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7BACEEF2-DE51-0042-A446-F22ABBE9DE5C}" type="datetimeFigureOut">
              <a:rPr lang="en-US"/>
              <a:pPr/>
              <a:t>11/30/2011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8E29CE4-D786-1E4E-B43B-D4FD9263A53B}" type="slidenum">
              <a:rPr lang="en-US"/>
              <a:pPr/>
              <a:t>‹#›</a:t>
            </a:fld>
            <a:endParaRPr lang="en-US"/>
          </a:p>
        </p:txBody>
      </p:sp>
      <p:sp>
        <p:nvSpPr>
          <p:cNvPr id="2" name="Rectangle 1"/>
          <p:cNvSpPr/>
          <p:nvPr userDrawn="1"/>
        </p:nvSpPr>
        <p:spPr>
          <a:xfrm>
            <a:off x="0" y="-459432"/>
            <a:ext cx="9144000" cy="7848872"/>
          </a:xfrm>
          <a:prstGeom prst="rect">
            <a:avLst/>
          </a:prstGeom>
          <a:solidFill>
            <a:schemeClr val="bg1">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5.png"/><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gfx.aftonbladet-cdn.se/multimedia/archive/00361/11_juli_2005__361289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14749"/>
            <a:ext cx="9143999" cy="7785181"/>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5123" name="Subtitle 3"/>
          <p:cNvSpPr>
            <a:spLocks noGrp="1"/>
          </p:cNvSpPr>
          <p:nvPr>
            <p:ph type="subTitle" idx="1"/>
          </p:nvPr>
        </p:nvSpPr>
        <p:spPr>
          <a:xfrm>
            <a:off x="1143000" y="4519959"/>
            <a:ext cx="6400800" cy="1357313"/>
          </a:xfrm>
        </p:spPr>
        <p:txBody>
          <a:bodyPr/>
          <a:lstStyle/>
          <a:p>
            <a:pPr eaLnBrk="1" hangingPunct="1"/>
            <a:r>
              <a:rPr lang="sv-SE" dirty="0">
                <a:solidFill>
                  <a:schemeClr val="bg1"/>
                </a:solidFill>
                <a:latin typeface="Calibri" charset="0"/>
              </a:rPr>
              <a:t>Göran Berndes</a:t>
            </a:r>
          </a:p>
          <a:p>
            <a:pPr eaLnBrk="1" hangingPunct="1"/>
            <a:r>
              <a:rPr lang="sv-SE" dirty="0">
                <a:solidFill>
                  <a:schemeClr val="bg1"/>
                </a:solidFill>
                <a:latin typeface="Calibri" charset="0"/>
              </a:rPr>
              <a:t>Chalmers University </a:t>
            </a:r>
            <a:r>
              <a:rPr lang="sv-SE" dirty="0" err="1">
                <a:solidFill>
                  <a:schemeClr val="bg1"/>
                </a:solidFill>
                <a:latin typeface="Calibri" charset="0"/>
              </a:rPr>
              <a:t>of</a:t>
            </a:r>
            <a:r>
              <a:rPr lang="sv-SE" dirty="0">
                <a:solidFill>
                  <a:schemeClr val="bg1"/>
                </a:solidFill>
                <a:latin typeface="Calibri" charset="0"/>
              </a:rPr>
              <a:t> </a:t>
            </a:r>
            <a:r>
              <a:rPr lang="sv-SE" dirty="0" err="1" smtClean="0">
                <a:solidFill>
                  <a:schemeClr val="bg1"/>
                </a:solidFill>
                <a:latin typeface="Calibri" charset="0"/>
              </a:rPr>
              <a:t>Technology</a:t>
            </a:r>
            <a:r>
              <a:rPr lang="sv-SE" dirty="0" smtClean="0">
                <a:solidFill>
                  <a:schemeClr val="bg1"/>
                </a:solidFill>
                <a:latin typeface="Calibri" charset="0"/>
              </a:rPr>
              <a:t>, Sweden</a:t>
            </a:r>
          </a:p>
          <a:p>
            <a:pPr eaLnBrk="1" hangingPunct="1"/>
            <a:r>
              <a:rPr lang="sv-SE" dirty="0" smtClean="0">
                <a:solidFill>
                  <a:schemeClr val="bg1"/>
                </a:solidFill>
                <a:latin typeface="Calibri" charset="0"/>
              </a:rPr>
              <a:t>IEA </a:t>
            </a:r>
            <a:r>
              <a:rPr lang="sv-SE" dirty="0" err="1" smtClean="0">
                <a:solidFill>
                  <a:schemeClr val="bg1"/>
                </a:solidFill>
                <a:latin typeface="Calibri" charset="0"/>
              </a:rPr>
              <a:t>Bioenergy</a:t>
            </a:r>
            <a:r>
              <a:rPr lang="sv-SE" dirty="0" smtClean="0">
                <a:solidFill>
                  <a:schemeClr val="bg1"/>
                </a:solidFill>
                <a:latin typeface="Calibri" charset="0"/>
              </a:rPr>
              <a:t> Task 43</a:t>
            </a:r>
            <a:endParaRPr lang="en-US" dirty="0">
              <a:solidFill>
                <a:schemeClr val="bg1"/>
              </a:solidFill>
              <a:latin typeface="Calibri" charset="0"/>
            </a:endParaRPr>
          </a:p>
        </p:txBody>
      </p:sp>
      <p:sp>
        <p:nvSpPr>
          <p:cNvPr id="8196" name="Title 1"/>
          <p:cNvSpPr>
            <a:spLocks noGrp="1"/>
          </p:cNvSpPr>
          <p:nvPr>
            <p:ph type="title"/>
          </p:nvPr>
        </p:nvSpPr>
        <p:spPr>
          <a:xfrm>
            <a:off x="142874" y="548680"/>
            <a:ext cx="8821613" cy="1725613"/>
          </a:xfrm>
        </p:spPr>
        <p:txBody>
          <a:bodyPr/>
          <a:lstStyle/>
          <a:p>
            <a:pPr eaLnBrk="1" hangingPunct="1"/>
            <a:r>
              <a:rPr lang="sv-SE" sz="4000" dirty="0" err="1" smtClean="0">
                <a:solidFill>
                  <a:schemeClr val="bg1"/>
                </a:solidFill>
                <a:latin typeface="Calibri" charset="0"/>
              </a:rPr>
              <a:t>Expanding</a:t>
            </a:r>
            <a:r>
              <a:rPr lang="sv-SE" sz="4000" dirty="0" smtClean="0">
                <a:solidFill>
                  <a:schemeClr val="bg1"/>
                </a:solidFill>
                <a:latin typeface="Calibri" charset="0"/>
              </a:rPr>
              <a:t> </a:t>
            </a:r>
            <a:r>
              <a:rPr lang="sv-SE" sz="4000" dirty="0" err="1" smtClean="0">
                <a:solidFill>
                  <a:schemeClr val="bg1"/>
                </a:solidFill>
                <a:latin typeface="Calibri" charset="0"/>
              </a:rPr>
              <a:t>Bioenergy</a:t>
            </a:r>
            <a:r>
              <a:rPr lang="sv-SE" sz="2900" dirty="0">
                <a:solidFill>
                  <a:schemeClr val="bg1"/>
                </a:solidFill>
                <a:latin typeface="Calibri" charset="0"/>
              </a:rPr>
              <a:t/>
            </a:r>
            <a:br>
              <a:rPr lang="sv-SE" sz="2900" dirty="0">
                <a:solidFill>
                  <a:schemeClr val="bg1"/>
                </a:solidFill>
                <a:latin typeface="Calibri" charset="0"/>
              </a:rPr>
            </a:br>
            <a:r>
              <a:rPr lang="en-GB" sz="2900" dirty="0">
                <a:solidFill>
                  <a:schemeClr val="bg1"/>
                </a:solidFill>
                <a:latin typeface="Calibri" charset="0"/>
              </a:rPr>
              <a:t>– </a:t>
            </a:r>
            <a:r>
              <a:rPr lang="en-GB" sz="2900" dirty="0" smtClean="0">
                <a:solidFill>
                  <a:schemeClr val="bg1"/>
                </a:solidFill>
                <a:latin typeface="Calibri" charset="0"/>
              </a:rPr>
              <a:t>Global Potentials and Regional Challenges</a:t>
            </a:r>
            <a:endParaRPr lang="en-US" sz="2900" dirty="0">
              <a:solidFill>
                <a:schemeClr val="bg1"/>
              </a:solidFill>
              <a:latin typeface="Calibri"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32"/>
            <a:ext cx="9144000" cy="78488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Earth at n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14" y="404664"/>
            <a:ext cx="9666858"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552" y="1124744"/>
            <a:ext cx="8229600" cy="1143000"/>
          </a:xfrm>
        </p:spPr>
        <p:txBody>
          <a:bodyPr/>
          <a:lstStyle/>
          <a:p>
            <a:r>
              <a:rPr lang="en-US" dirty="0" smtClean="0">
                <a:solidFill>
                  <a:srgbClr val="FFFF00"/>
                </a:solidFill>
              </a:rPr>
              <a:t>Bioenergy in the </a:t>
            </a:r>
            <a:r>
              <a:rPr lang="en-US" dirty="0" err="1" smtClean="0">
                <a:solidFill>
                  <a:srgbClr val="FFFF00"/>
                </a:solidFill>
              </a:rPr>
              <a:t>Anthroposcene</a:t>
            </a:r>
            <a:endParaRPr lang="en-US" dirty="0">
              <a:solidFill>
                <a:srgbClr val="FFFF00"/>
              </a:solidFill>
            </a:endParaRPr>
          </a:p>
        </p:txBody>
      </p:sp>
      <p:sp>
        <p:nvSpPr>
          <p:cNvPr id="3" name="Oval 2"/>
          <p:cNvSpPr/>
          <p:nvPr/>
        </p:nvSpPr>
        <p:spPr>
          <a:xfrm>
            <a:off x="1187624" y="4293096"/>
            <a:ext cx="1224136" cy="115212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Food</a:t>
            </a:r>
            <a:endParaRPr lang="en-US" dirty="0">
              <a:solidFill>
                <a:schemeClr val="tx1"/>
              </a:solidFill>
            </a:endParaRPr>
          </a:p>
        </p:txBody>
      </p:sp>
      <p:sp>
        <p:nvSpPr>
          <p:cNvPr id="6" name="Oval 5"/>
          <p:cNvSpPr>
            <a:spLocks noChangeAspect="1"/>
          </p:cNvSpPr>
          <p:nvPr/>
        </p:nvSpPr>
        <p:spPr>
          <a:xfrm>
            <a:off x="755576" y="3501008"/>
            <a:ext cx="2081034" cy="1958618"/>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Food</a:t>
            </a:r>
          </a:p>
          <a:p>
            <a:pPr algn="ctr"/>
            <a:r>
              <a:rPr lang="en-US" dirty="0" smtClean="0">
                <a:solidFill>
                  <a:srgbClr val="000000"/>
                </a:solidFill>
              </a:rPr>
              <a:t>2050</a:t>
            </a:r>
            <a:endParaRPr lang="en-US" dirty="0">
              <a:solidFill>
                <a:srgbClr val="000000"/>
              </a:solidFill>
            </a:endParaRPr>
          </a:p>
        </p:txBody>
      </p:sp>
      <p:sp>
        <p:nvSpPr>
          <p:cNvPr id="11" name="TextBox 10"/>
          <p:cNvSpPr txBox="1"/>
          <p:nvPr/>
        </p:nvSpPr>
        <p:spPr>
          <a:xfrm>
            <a:off x="7020272" y="5949280"/>
            <a:ext cx="1065616" cy="276999"/>
          </a:xfrm>
          <a:prstGeom prst="rect">
            <a:avLst/>
          </a:prstGeom>
          <a:noFill/>
        </p:spPr>
        <p:txBody>
          <a:bodyPr wrap="none" rtlCol="0">
            <a:spAutoFit/>
          </a:bodyPr>
          <a:lstStyle/>
          <a:p>
            <a:r>
              <a:rPr lang="en-US" sz="1200" dirty="0" smtClean="0">
                <a:solidFill>
                  <a:schemeClr val="bg1"/>
                </a:solidFill>
              </a:rPr>
              <a:t>Source: FAO </a:t>
            </a:r>
            <a:endParaRPr lang="en-US" sz="1200" dirty="0">
              <a:solidFill>
                <a:schemeClr val="bg1"/>
              </a:solidFill>
            </a:endParaRPr>
          </a:p>
        </p:txBody>
      </p:sp>
    </p:spTree>
    <p:extLst>
      <p:ext uri="{BB962C8B-B14F-4D97-AF65-F5344CB8AC3E}">
        <p14:creationId xmlns:p14="http://schemas.microsoft.com/office/powerpoint/2010/main" val="55521681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32"/>
            <a:ext cx="9144000" cy="78488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Earth at n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14" y="404664"/>
            <a:ext cx="9666858"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552" y="1124744"/>
            <a:ext cx="8229600" cy="1143000"/>
          </a:xfrm>
        </p:spPr>
        <p:txBody>
          <a:bodyPr/>
          <a:lstStyle/>
          <a:p>
            <a:r>
              <a:rPr lang="en-US" dirty="0" smtClean="0">
                <a:solidFill>
                  <a:srgbClr val="FFFF00"/>
                </a:solidFill>
              </a:rPr>
              <a:t>Bioenergy in the </a:t>
            </a:r>
            <a:r>
              <a:rPr lang="en-US" dirty="0" err="1" smtClean="0">
                <a:solidFill>
                  <a:srgbClr val="FFFF00"/>
                </a:solidFill>
              </a:rPr>
              <a:t>Anthroposcene</a:t>
            </a:r>
            <a:endParaRPr lang="en-US" dirty="0">
              <a:solidFill>
                <a:srgbClr val="FFFF00"/>
              </a:solidFill>
            </a:endParaRPr>
          </a:p>
        </p:txBody>
      </p:sp>
      <p:sp>
        <p:nvSpPr>
          <p:cNvPr id="3" name="Oval 2"/>
          <p:cNvSpPr/>
          <p:nvPr/>
        </p:nvSpPr>
        <p:spPr>
          <a:xfrm>
            <a:off x="1187624" y="4293096"/>
            <a:ext cx="1224136" cy="115212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Food</a:t>
            </a:r>
            <a:endParaRPr lang="en-US" dirty="0">
              <a:solidFill>
                <a:schemeClr val="tx1"/>
              </a:solidFill>
            </a:endParaRPr>
          </a:p>
        </p:txBody>
      </p:sp>
      <p:sp>
        <p:nvSpPr>
          <p:cNvPr id="6" name="Oval 5"/>
          <p:cNvSpPr>
            <a:spLocks noChangeAspect="1"/>
          </p:cNvSpPr>
          <p:nvPr/>
        </p:nvSpPr>
        <p:spPr>
          <a:xfrm>
            <a:off x="755576" y="3501008"/>
            <a:ext cx="2081034" cy="1958618"/>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Food</a:t>
            </a:r>
          </a:p>
          <a:p>
            <a:pPr algn="ctr"/>
            <a:r>
              <a:rPr lang="en-US" dirty="0" smtClean="0">
                <a:solidFill>
                  <a:srgbClr val="000000"/>
                </a:solidFill>
              </a:rPr>
              <a:t>2050</a:t>
            </a:r>
            <a:endParaRPr lang="en-US" dirty="0">
              <a:solidFill>
                <a:srgbClr val="000000"/>
              </a:solidFill>
            </a:endParaRPr>
          </a:p>
        </p:txBody>
      </p:sp>
      <p:sp>
        <p:nvSpPr>
          <p:cNvPr id="11" name="TextBox 10"/>
          <p:cNvSpPr txBox="1"/>
          <p:nvPr/>
        </p:nvSpPr>
        <p:spPr>
          <a:xfrm>
            <a:off x="7020272" y="5949280"/>
            <a:ext cx="2168683" cy="276999"/>
          </a:xfrm>
          <a:prstGeom prst="rect">
            <a:avLst/>
          </a:prstGeom>
          <a:noFill/>
        </p:spPr>
        <p:txBody>
          <a:bodyPr wrap="none" rtlCol="0">
            <a:spAutoFit/>
          </a:bodyPr>
          <a:lstStyle/>
          <a:p>
            <a:r>
              <a:rPr lang="en-US" sz="1200" dirty="0" smtClean="0">
                <a:solidFill>
                  <a:schemeClr val="bg1"/>
                </a:solidFill>
              </a:rPr>
              <a:t>Sources: FAO &amp; IPCC SREN</a:t>
            </a:r>
            <a:endParaRPr lang="en-US" sz="1200" dirty="0">
              <a:solidFill>
                <a:schemeClr val="bg1"/>
              </a:solidFill>
            </a:endParaRPr>
          </a:p>
        </p:txBody>
      </p:sp>
      <p:grpSp>
        <p:nvGrpSpPr>
          <p:cNvPr id="18" name="Group 17"/>
          <p:cNvGrpSpPr/>
          <p:nvPr/>
        </p:nvGrpSpPr>
        <p:grpSpPr>
          <a:xfrm>
            <a:off x="3635896" y="1988840"/>
            <a:ext cx="3672408" cy="3456384"/>
            <a:chOff x="3635896" y="1844824"/>
            <a:chExt cx="3672408" cy="3456384"/>
          </a:xfrm>
        </p:grpSpPr>
        <p:sp>
          <p:nvSpPr>
            <p:cNvPr id="9" name="Oval 8"/>
            <p:cNvSpPr>
              <a:spLocks noChangeAspect="1"/>
            </p:cNvSpPr>
            <p:nvPr/>
          </p:nvSpPr>
          <p:spPr>
            <a:xfrm>
              <a:off x="3635896" y="1844824"/>
              <a:ext cx="3672408" cy="3456384"/>
            </a:xfrm>
            <a:prstGeom prst="ellipse">
              <a:avLst/>
            </a:prstGeom>
            <a:solidFill>
              <a:srgbClr val="FF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4" name="Oval 13"/>
            <p:cNvSpPr>
              <a:spLocks noChangeAspect="1"/>
            </p:cNvSpPr>
            <p:nvPr/>
          </p:nvSpPr>
          <p:spPr>
            <a:xfrm>
              <a:off x="4499992" y="3429000"/>
              <a:ext cx="1958618" cy="184340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Bioenergy</a:t>
              </a:r>
            </a:p>
            <a:p>
              <a:pPr algn="ctr"/>
              <a:r>
                <a:rPr lang="en-US" dirty="0">
                  <a:solidFill>
                    <a:srgbClr val="000000"/>
                  </a:solidFill>
                </a:rPr>
                <a:t>2050</a:t>
              </a:r>
            </a:p>
            <a:p>
              <a:pPr algn="ctr"/>
              <a:r>
                <a:rPr lang="en-US" dirty="0">
                  <a:solidFill>
                    <a:srgbClr val="000000"/>
                  </a:solidFill>
                </a:rPr>
                <a:t>(deployment at 440-600 ppm)</a:t>
              </a:r>
            </a:p>
          </p:txBody>
        </p:sp>
      </p:grpSp>
    </p:spTree>
    <p:extLst>
      <p:ext uri="{BB962C8B-B14F-4D97-AF65-F5344CB8AC3E}">
        <p14:creationId xmlns:p14="http://schemas.microsoft.com/office/powerpoint/2010/main" val="333505497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32"/>
            <a:ext cx="9144000" cy="78488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Earth at n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14" y="404664"/>
            <a:ext cx="9666858"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552" y="1124744"/>
            <a:ext cx="8229600" cy="1143000"/>
          </a:xfrm>
        </p:spPr>
        <p:txBody>
          <a:bodyPr/>
          <a:lstStyle/>
          <a:p>
            <a:r>
              <a:rPr lang="en-US" dirty="0" smtClean="0">
                <a:solidFill>
                  <a:srgbClr val="FFFF00"/>
                </a:solidFill>
              </a:rPr>
              <a:t>Bioenergy in the </a:t>
            </a:r>
            <a:r>
              <a:rPr lang="en-US" dirty="0" err="1" smtClean="0">
                <a:solidFill>
                  <a:srgbClr val="FFFF00"/>
                </a:solidFill>
              </a:rPr>
              <a:t>Anthroposcene</a:t>
            </a:r>
            <a:endParaRPr lang="en-US" dirty="0">
              <a:solidFill>
                <a:srgbClr val="FFFF00"/>
              </a:solidFill>
            </a:endParaRPr>
          </a:p>
        </p:txBody>
      </p:sp>
      <p:sp>
        <p:nvSpPr>
          <p:cNvPr id="3" name="Oval 2"/>
          <p:cNvSpPr/>
          <p:nvPr/>
        </p:nvSpPr>
        <p:spPr>
          <a:xfrm>
            <a:off x="1187624" y="4293096"/>
            <a:ext cx="1224136" cy="115212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Food</a:t>
            </a:r>
            <a:endParaRPr lang="en-US" dirty="0">
              <a:solidFill>
                <a:schemeClr val="tx1"/>
              </a:solidFill>
            </a:endParaRPr>
          </a:p>
        </p:txBody>
      </p:sp>
      <p:sp>
        <p:nvSpPr>
          <p:cNvPr id="6" name="Oval 5"/>
          <p:cNvSpPr>
            <a:spLocks noChangeAspect="1"/>
          </p:cNvSpPr>
          <p:nvPr/>
        </p:nvSpPr>
        <p:spPr>
          <a:xfrm>
            <a:off x="755576" y="3501008"/>
            <a:ext cx="2081034" cy="1958618"/>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Food</a:t>
            </a:r>
          </a:p>
          <a:p>
            <a:pPr algn="ctr"/>
            <a:r>
              <a:rPr lang="en-US" dirty="0" smtClean="0">
                <a:solidFill>
                  <a:srgbClr val="000000"/>
                </a:solidFill>
              </a:rPr>
              <a:t>2050</a:t>
            </a:r>
            <a:endParaRPr lang="en-US" dirty="0">
              <a:solidFill>
                <a:srgbClr val="000000"/>
              </a:solidFill>
            </a:endParaRPr>
          </a:p>
        </p:txBody>
      </p:sp>
      <p:sp>
        <p:nvSpPr>
          <p:cNvPr id="11" name="TextBox 10"/>
          <p:cNvSpPr txBox="1"/>
          <p:nvPr/>
        </p:nvSpPr>
        <p:spPr>
          <a:xfrm>
            <a:off x="7020272" y="5949280"/>
            <a:ext cx="2168683" cy="276999"/>
          </a:xfrm>
          <a:prstGeom prst="rect">
            <a:avLst/>
          </a:prstGeom>
          <a:noFill/>
        </p:spPr>
        <p:txBody>
          <a:bodyPr wrap="none" rtlCol="0">
            <a:spAutoFit/>
          </a:bodyPr>
          <a:lstStyle/>
          <a:p>
            <a:r>
              <a:rPr lang="en-US" sz="1200" dirty="0" smtClean="0">
                <a:solidFill>
                  <a:schemeClr val="bg1"/>
                </a:solidFill>
              </a:rPr>
              <a:t>Sources: FAO &amp; IPCC SREN</a:t>
            </a:r>
            <a:endParaRPr lang="en-US" sz="1200" dirty="0">
              <a:solidFill>
                <a:schemeClr val="bg1"/>
              </a:solidFill>
            </a:endParaRPr>
          </a:p>
        </p:txBody>
      </p:sp>
      <p:grpSp>
        <p:nvGrpSpPr>
          <p:cNvPr id="18" name="Group 17"/>
          <p:cNvGrpSpPr/>
          <p:nvPr/>
        </p:nvGrpSpPr>
        <p:grpSpPr>
          <a:xfrm>
            <a:off x="3635896" y="1988840"/>
            <a:ext cx="3672408" cy="3456384"/>
            <a:chOff x="3635896" y="1844824"/>
            <a:chExt cx="3672408" cy="3456384"/>
          </a:xfrm>
        </p:grpSpPr>
        <p:sp>
          <p:nvSpPr>
            <p:cNvPr id="9" name="Oval 8"/>
            <p:cNvSpPr>
              <a:spLocks noChangeAspect="1"/>
            </p:cNvSpPr>
            <p:nvPr/>
          </p:nvSpPr>
          <p:spPr>
            <a:xfrm>
              <a:off x="3635896" y="1844824"/>
              <a:ext cx="3672408" cy="3456384"/>
            </a:xfrm>
            <a:prstGeom prst="ellipse">
              <a:avLst/>
            </a:prstGeom>
            <a:solidFill>
              <a:srgbClr val="FF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4" name="Oval 13"/>
            <p:cNvSpPr>
              <a:spLocks noChangeAspect="1"/>
            </p:cNvSpPr>
            <p:nvPr/>
          </p:nvSpPr>
          <p:spPr>
            <a:xfrm>
              <a:off x="4499992" y="3429000"/>
              <a:ext cx="1958618" cy="184340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Bioenergy</a:t>
              </a:r>
            </a:p>
            <a:p>
              <a:pPr algn="ctr"/>
              <a:r>
                <a:rPr lang="en-US" dirty="0">
                  <a:solidFill>
                    <a:srgbClr val="000000"/>
                  </a:solidFill>
                </a:rPr>
                <a:t>2050</a:t>
              </a:r>
            </a:p>
            <a:p>
              <a:pPr algn="ctr"/>
              <a:r>
                <a:rPr lang="en-US" dirty="0">
                  <a:solidFill>
                    <a:srgbClr val="000000"/>
                  </a:solidFill>
                </a:rPr>
                <a:t>(deployment at 440-600 ppm)</a:t>
              </a:r>
            </a:p>
          </p:txBody>
        </p:sp>
      </p:grpSp>
      <p:grpSp>
        <p:nvGrpSpPr>
          <p:cNvPr id="19" name="Group 18"/>
          <p:cNvGrpSpPr/>
          <p:nvPr/>
        </p:nvGrpSpPr>
        <p:grpSpPr>
          <a:xfrm>
            <a:off x="3131840" y="1052736"/>
            <a:ext cx="4651717" cy="4419830"/>
            <a:chOff x="5364088" y="0"/>
            <a:chExt cx="4651717" cy="4419830"/>
          </a:xfrm>
        </p:grpSpPr>
        <p:sp>
          <p:nvSpPr>
            <p:cNvPr id="10" name="Oval 9"/>
            <p:cNvSpPr>
              <a:spLocks noChangeAspect="1"/>
            </p:cNvSpPr>
            <p:nvPr/>
          </p:nvSpPr>
          <p:spPr>
            <a:xfrm>
              <a:off x="5364088" y="0"/>
              <a:ext cx="4651717" cy="4378086"/>
            </a:xfrm>
            <a:prstGeom prst="ellipse">
              <a:avLst/>
            </a:prstGeom>
            <a:solidFill>
              <a:srgbClr val="FF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 name="Oval 11"/>
            <p:cNvSpPr>
              <a:spLocks noChangeAspect="1"/>
            </p:cNvSpPr>
            <p:nvPr/>
          </p:nvSpPr>
          <p:spPr>
            <a:xfrm>
              <a:off x="6255037" y="1700808"/>
              <a:ext cx="2888963" cy="271902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Bioenergy</a:t>
              </a:r>
            </a:p>
            <a:p>
              <a:pPr algn="ctr"/>
              <a:r>
                <a:rPr lang="en-US" dirty="0">
                  <a:solidFill>
                    <a:srgbClr val="000000"/>
                  </a:solidFill>
                </a:rPr>
                <a:t>2050</a:t>
              </a:r>
            </a:p>
            <a:p>
              <a:pPr algn="ctr"/>
              <a:r>
                <a:rPr lang="en-US" dirty="0">
                  <a:solidFill>
                    <a:srgbClr val="000000"/>
                  </a:solidFill>
                </a:rPr>
                <a:t>(deployment at &lt;440 ppm)</a:t>
              </a:r>
            </a:p>
          </p:txBody>
        </p:sp>
      </p:grpSp>
    </p:spTree>
    <p:extLst>
      <p:ext uri="{BB962C8B-B14F-4D97-AF65-F5344CB8AC3E}">
        <p14:creationId xmlns:p14="http://schemas.microsoft.com/office/powerpoint/2010/main" val="371707099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32"/>
            <a:ext cx="9144000" cy="78488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Earth at n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14" y="404664"/>
            <a:ext cx="9666858"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552" y="1124744"/>
            <a:ext cx="8229600" cy="1143000"/>
          </a:xfrm>
        </p:spPr>
        <p:txBody>
          <a:bodyPr/>
          <a:lstStyle/>
          <a:p>
            <a:r>
              <a:rPr lang="en-US" dirty="0" smtClean="0">
                <a:solidFill>
                  <a:srgbClr val="FFFF00"/>
                </a:solidFill>
              </a:rPr>
              <a:t>Bioenergy in the </a:t>
            </a:r>
            <a:r>
              <a:rPr lang="en-US" dirty="0" err="1" smtClean="0">
                <a:solidFill>
                  <a:srgbClr val="FFFF00"/>
                </a:solidFill>
              </a:rPr>
              <a:t>Anthroposcene</a:t>
            </a:r>
            <a:endParaRPr lang="en-US" dirty="0">
              <a:solidFill>
                <a:srgbClr val="FFFF00"/>
              </a:solidFill>
            </a:endParaRPr>
          </a:p>
        </p:txBody>
      </p:sp>
      <p:sp>
        <p:nvSpPr>
          <p:cNvPr id="3" name="Oval 2"/>
          <p:cNvSpPr/>
          <p:nvPr/>
        </p:nvSpPr>
        <p:spPr>
          <a:xfrm>
            <a:off x="1187624" y="4293096"/>
            <a:ext cx="1224136" cy="115212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Food</a:t>
            </a:r>
            <a:endParaRPr lang="en-US" dirty="0">
              <a:solidFill>
                <a:schemeClr val="tx1"/>
              </a:solidFill>
            </a:endParaRPr>
          </a:p>
        </p:txBody>
      </p:sp>
      <p:sp>
        <p:nvSpPr>
          <p:cNvPr id="6" name="Oval 5"/>
          <p:cNvSpPr>
            <a:spLocks noChangeAspect="1"/>
          </p:cNvSpPr>
          <p:nvPr/>
        </p:nvSpPr>
        <p:spPr>
          <a:xfrm>
            <a:off x="755576" y="3501008"/>
            <a:ext cx="2081034" cy="1958618"/>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Food</a:t>
            </a:r>
          </a:p>
          <a:p>
            <a:pPr algn="ctr"/>
            <a:r>
              <a:rPr lang="en-US" dirty="0" smtClean="0">
                <a:solidFill>
                  <a:srgbClr val="000000"/>
                </a:solidFill>
              </a:rPr>
              <a:t>2050</a:t>
            </a:r>
            <a:endParaRPr lang="en-US" dirty="0">
              <a:solidFill>
                <a:srgbClr val="000000"/>
              </a:solidFill>
            </a:endParaRPr>
          </a:p>
        </p:txBody>
      </p:sp>
      <p:sp>
        <p:nvSpPr>
          <p:cNvPr id="11" name="TextBox 10"/>
          <p:cNvSpPr txBox="1"/>
          <p:nvPr/>
        </p:nvSpPr>
        <p:spPr>
          <a:xfrm>
            <a:off x="7020272" y="5949280"/>
            <a:ext cx="2168683" cy="276999"/>
          </a:xfrm>
          <a:prstGeom prst="rect">
            <a:avLst/>
          </a:prstGeom>
          <a:noFill/>
        </p:spPr>
        <p:txBody>
          <a:bodyPr wrap="none" rtlCol="0">
            <a:spAutoFit/>
          </a:bodyPr>
          <a:lstStyle/>
          <a:p>
            <a:r>
              <a:rPr lang="en-US" sz="1200" dirty="0" smtClean="0">
                <a:solidFill>
                  <a:schemeClr val="bg1"/>
                </a:solidFill>
              </a:rPr>
              <a:t>Sources: FAO &amp; IPCC SREN</a:t>
            </a:r>
            <a:endParaRPr lang="en-US" sz="1200" dirty="0">
              <a:solidFill>
                <a:schemeClr val="bg1"/>
              </a:solidFill>
            </a:endParaRPr>
          </a:p>
        </p:txBody>
      </p:sp>
      <p:grpSp>
        <p:nvGrpSpPr>
          <p:cNvPr id="18" name="Group 17"/>
          <p:cNvGrpSpPr/>
          <p:nvPr/>
        </p:nvGrpSpPr>
        <p:grpSpPr>
          <a:xfrm>
            <a:off x="3635896" y="1988840"/>
            <a:ext cx="3672408" cy="3456384"/>
            <a:chOff x="3635896" y="1844824"/>
            <a:chExt cx="3672408" cy="3456384"/>
          </a:xfrm>
        </p:grpSpPr>
        <p:sp>
          <p:nvSpPr>
            <p:cNvPr id="9" name="Oval 8"/>
            <p:cNvSpPr>
              <a:spLocks noChangeAspect="1"/>
            </p:cNvSpPr>
            <p:nvPr/>
          </p:nvSpPr>
          <p:spPr>
            <a:xfrm>
              <a:off x="3635896" y="1844824"/>
              <a:ext cx="3672408" cy="3456384"/>
            </a:xfrm>
            <a:prstGeom prst="ellipse">
              <a:avLst/>
            </a:prstGeom>
            <a:solidFill>
              <a:srgbClr val="FF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4" name="Oval 13"/>
            <p:cNvSpPr>
              <a:spLocks noChangeAspect="1"/>
            </p:cNvSpPr>
            <p:nvPr/>
          </p:nvSpPr>
          <p:spPr>
            <a:xfrm>
              <a:off x="4499992" y="3429000"/>
              <a:ext cx="1958618" cy="184340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Bioenergy</a:t>
              </a:r>
            </a:p>
            <a:p>
              <a:pPr algn="ctr"/>
              <a:r>
                <a:rPr lang="en-US" dirty="0">
                  <a:solidFill>
                    <a:srgbClr val="000000"/>
                  </a:solidFill>
                </a:rPr>
                <a:t>2050</a:t>
              </a:r>
            </a:p>
            <a:p>
              <a:pPr algn="ctr"/>
              <a:r>
                <a:rPr lang="en-US" dirty="0">
                  <a:solidFill>
                    <a:srgbClr val="000000"/>
                  </a:solidFill>
                </a:rPr>
                <a:t>(deployment at 440-600 ppm)</a:t>
              </a:r>
            </a:p>
          </p:txBody>
        </p:sp>
      </p:grpSp>
      <p:grpSp>
        <p:nvGrpSpPr>
          <p:cNvPr id="19" name="Group 18"/>
          <p:cNvGrpSpPr/>
          <p:nvPr/>
        </p:nvGrpSpPr>
        <p:grpSpPr>
          <a:xfrm>
            <a:off x="3131840" y="1052736"/>
            <a:ext cx="4651717" cy="4419830"/>
            <a:chOff x="5364088" y="0"/>
            <a:chExt cx="4651717" cy="4419830"/>
          </a:xfrm>
        </p:grpSpPr>
        <p:sp>
          <p:nvSpPr>
            <p:cNvPr id="10" name="Oval 9"/>
            <p:cNvSpPr>
              <a:spLocks noChangeAspect="1"/>
            </p:cNvSpPr>
            <p:nvPr/>
          </p:nvSpPr>
          <p:spPr>
            <a:xfrm>
              <a:off x="5364088" y="0"/>
              <a:ext cx="4651717" cy="4378086"/>
            </a:xfrm>
            <a:prstGeom prst="ellipse">
              <a:avLst/>
            </a:prstGeom>
            <a:solidFill>
              <a:srgbClr val="FF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 name="Oval 11"/>
            <p:cNvSpPr>
              <a:spLocks noChangeAspect="1"/>
            </p:cNvSpPr>
            <p:nvPr/>
          </p:nvSpPr>
          <p:spPr>
            <a:xfrm>
              <a:off x="6255037" y="1700808"/>
              <a:ext cx="2888963" cy="271902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Bioenergy</a:t>
              </a:r>
            </a:p>
            <a:p>
              <a:pPr algn="ctr"/>
              <a:r>
                <a:rPr lang="en-US" dirty="0">
                  <a:solidFill>
                    <a:srgbClr val="000000"/>
                  </a:solidFill>
                </a:rPr>
                <a:t>2050</a:t>
              </a:r>
            </a:p>
            <a:p>
              <a:pPr algn="ctr"/>
              <a:r>
                <a:rPr lang="en-US" dirty="0">
                  <a:solidFill>
                    <a:srgbClr val="000000"/>
                  </a:solidFill>
                </a:rPr>
                <a:t>(deployment at &lt;440 ppm)</a:t>
              </a:r>
            </a:p>
          </p:txBody>
        </p:sp>
      </p:grpSp>
      <p:sp>
        <p:nvSpPr>
          <p:cNvPr id="15" name="Oval 14"/>
          <p:cNvSpPr>
            <a:spLocks noChangeAspect="1"/>
          </p:cNvSpPr>
          <p:nvPr/>
        </p:nvSpPr>
        <p:spPr>
          <a:xfrm>
            <a:off x="8258813" y="4912365"/>
            <a:ext cx="489651" cy="460851"/>
          </a:xfrm>
          <a:prstGeom prst="ellipse">
            <a:avLst/>
          </a:prstGeom>
          <a:solidFill>
            <a:srgbClr val="00BB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5724128" y="5589240"/>
            <a:ext cx="3110309" cy="369332"/>
          </a:xfrm>
          <a:prstGeom prst="rect">
            <a:avLst/>
          </a:prstGeom>
          <a:noFill/>
        </p:spPr>
        <p:txBody>
          <a:bodyPr wrap="none" rtlCol="0">
            <a:spAutoFit/>
          </a:bodyPr>
          <a:lstStyle/>
          <a:p>
            <a:r>
              <a:rPr lang="en-US" dirty="0" smtClean="0">
                <a:solidFill>
                  <a:srgbClr val="78FF0F"/>
                </a:solidFill>
              </a:rPr>
              <a:t>Global industrial </a:t>
            </a:r>
            <a:r>
              <a:rPr lang="en-US" dirty="0" err="1" smtClean="0">
                <a:solidFill>
                  <a:srgbClr val="78FF0F"/>
                </a:solidFill>
              </a:rPr>
              <a:t>roundwood</a:t>
            </a:r>
            <a:endParaRPr lang="en-US" dirty="0">
              <a:solidFill>
                <a:srgbClr val="78FF0F"/>
              </a:solidFill>
            </a:endParaRPr>
          </a:p>
        </p:txBody>
      </p:sp>
      <p:cxnSp>
        <p:nvCxnSpPr>
          <p:cNvPr id="13" name="Straight Arrow Connector 12"/>
          <p:cNvCxnSpPr>
            <a:endCxn id="15" idx="3"/>
          </p:cNvCxnSpPr>
          <p:nvPr/>
        </p:nvCxnSpPr>
        <p:spPr>
          <a:xfrm flipV="1">
            <a:off x="7884368" y="5305726"/>
            <a:ext cx="446153" cy="355522"/>
          </a:xfrm>
          <a:prstGeom prst="straightConnector1">
            <a:avLst/>
          </a:prstGeom>
          <a:ln w="38100">
            <a:solidFill>
              <a:srgbClr val="78FF0F"/>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88446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landuse_b"/>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2708920"/>
            <a:ext cx="2330209"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p:txBody>
          <a:bodyPr/>
          <a:lstStyle/>
          <a:p>
            <a:pPr eaLnBrk="1" hangingPunct="1"/>
            <a:r>
              <a:rPr lang="sv-SE" dirty="0" smtClean="0">
                <a:latin typeface="Calibri" charset="0"/>
              </a:rPr>
              <a:t>To-do…</a:t>
            </a:r>
            <a:endParaRPr lang="en-US" dirty="0">
              <a:latin typeface="Calibri" charset="0"/>
            </a:endParaRPr>
          </a:p>
        </p:txBody>
      </p:sp>
      <p:sp>
        <p:nvSpPr>
          <p:cNvPr id="5" name="TextBox 4"/>
          <p:cNvSpPr txBox="1"/>
          <p:nvPr/>
        </p:nvSpPr>
        <p:spPr>
          <a:xfrm>
            <a:off x="395536" y="5229200"/>
            <a:ext cx="8208912" cy="1477328"/>
          </a:xfrm>
          <a:prstGeom prst="rect">
            <a:avLst/>
          </a:prstGeom>
          <a:noFill/>
        </p:spPr>
        <p:txBody>
          <a:bodyPr wrap="square" rtlCol="0">
            <a:spAutoFit/>
          </a:bodyPr>
          <a:lstStyle/>
          <a:p>
            <a:pPr marL="285750" indent="-285750">
              <a:buFont typeface="Arial"/>
              <a:buChar char="•"/>
            </a:pPr>
            <a:r>
              <a:rPr lang="en-US" dirty="0" smtClean="0"/>
              <a:t>Produce more food on a smaller area and with lower impacts</a:t>
            </a:r>
          </a:p>
          <a:p>
            <a:pPr marL="285750" indent="-285750">
              <a:buFont typeface="Arial"/>
              <a:buChar char="•"/>
            </a:pPr>
            <a:r>
              <a:rPr lang="en-US" dirty="0" smtClean="0"/>
              <a:t>Increase biomass output from forestry while keeping the forests healthy and respecting biodiversity requirements </a:t>
            </a:r>
          </a:p>
          <a:p>
            <a:pPr marL="285750" indent="-285750">
              <a:buFont typeface="Arial"/>
              <a:buChar char="•"/>
            </a:pPr>
            <a:r>
              <a:rPr lang="en-US" dirty="0" smtClean="0"/>
              <a:t>Expand bioenergy production in ways that are acceptable from the perspectives of resources, environment, and socio</a:t>
            </a:r>
            <a:r>
              <a:rPr lang="en-US" dirty="0"/>
              <a:t>-</a:t>
            </a:r>
            <a:r>
              <a:rPr lang="en-US" dirty="0" smtClean="0"/>
              <a:t>economy</a:t>
            </a:r>
          </a:p>
        </p:txBody>
      </p:sp>
      <p:pic>
        <p:nvPicPr>
          <p:cNvPr id="6" name="Picture 22" descr="gene-fig-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856" y="1484784"/>
            <a:ext cx="2072870" cy="273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6136" y="2636912"/>
            <a:ext cx="300405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0362618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3645024"/>
            <a:ext cx="3168352" cy="2376264"/>
          </a:xfrm>
          <a:prstGeom prst="rect">
            <a:avLst/>
          </a:prstGeom>
        </p:spPr>
      </p:pic>
      <p:sp>
        <p:nvSpPr>
          <p:cNvPr id="17410" name="Title 1"/>
          <p:cNvSpPr>
            <a:spLocks noGrp="1"/>
          </p:cNvSpPr>
          <p:nvPr>
            <p:ph type="title"/>
          </p:nvPr>
        </p:nvSpPr>
        <p:spPr/>
        <p:txBody>
          <a:bodyPr/>
          <a:lstStyle/>
          <a:p>
            <a:pPr eaLnBrk="1" hangingPunct="1"/>
            <a:r>
              <a:rPr lang="sv-SE" dirty="0" err="1" smtClean="0">
                <a:latin typeface="Calibri" charset="0"/>
              </a:rPr>
              <a:t>Room</a:t>
            </a:r>
            <a:r>
              <a:rPr lang="sv-SE" dirty="0" smtClean="0">
                <a:latin typeface="Calibri" charset="0"/>
              </a:rPr>
              <a:t> for </a:t>
            </a:r>
            <a:r>
              <a:rPr lang="sv-SE" dirty="0" err="1" smtClean="0">
                <a:latin typeface="Calibri" charset="0"/>
              </a:rPr>
              <a:t>bioenergy</a:t>
            </a:r>
            <a:r>
              <a:rPr lang="sv-SE" dirty="0" smtClean="0">
                <a:latin typeface="Calibri" charset="0"/>
              </a:rPr>
              <a:t> </a:t>
            </a:r>
            <a:r>
              <a:rPr lang="sv-SE" dirty="0" err="1" smtClean="0">
                <a:latin typeface="Calibri" charset="0"/>
              </a:rPr>
              <a:t>plantations</a:t>
            </a:r>
            <a:r>
              <a:rPr lang="sv-SE" dirty="0" smtClean="0">
                <a:latin typeface="Calibri" charset="0"/>
              </a:rPr>
              <a:t>?</a:t>
            </a:r>
            <a:endParaRPr lang="en-US" dirty="0">
              <a:latin typeface="Calibri" charset="0"/>
            </a:endParaRPr>
          </a:p>
        </p:txBody>
      </p:sp>
      <p:pic>
        <p:nvPicPr>
          <p:cNvPr id="17412" name="Picture 3" descr="MVC-001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0563" y="1714500"/>
            <a:ext cx="31432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Y:\Work\Teaching\Bildmaterial\BIOENERG\Feedstock systems\MISCANTH\STAND2-M.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7313" y="1714500"/>
            <a:ext cx="3163887"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Y:\Work\Teaching\Bildmaterial\BIOENERG\Feedstock systems\Eucalyptus\plantatio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57313" y="3786188"/>
            <a:ext cx="318611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71600" y="2132856"/>
            <a:ext cx="7239000" cy="3200400"/>
          </a:xfrm>
          <a:prstGeom prst="rect">
            <a:avLst/>
          </a:prstGeom>
          <a:noFill/>
          <a:ln w="9525">
            <a:noFill/>
            <a:miter lim="800000"/>
            <a:headEnd/>
            <a:tailEnd/>
          </a:ln>
        </p:spPr>
      </p:pic>
      <p:sp>
        <p:nvSpPr>
          <p:cNvPr id="5" name="TextBox 4"/>
          <p:cNvSpPr txBox="1"/>
          <p:nvPr/>
        </p:nvSpPr>
        <p:spPr>
          <a:xfrm>
            <a:off x="971600" y="620688"/>
            <a:ext cx="7200800" cy="954107"/>
          </a:xfrm>
          <a:prstGeom prst="rect">
            <a:avLst/>
          </a:prstGeom>
          <a:noFill/>
        </p:spPr>
        <p:txBody>
          <a:bodyPr wrap="square" rtlCol="0">
            <a:spAutoFit/>
          </a:bodyPr>
          <a:lstStyle/>
          <a:p>
            <a:pPr algn="ctr"/>
            <a:r>
              <a:rPr lang="en-US" sz="2800" dirty="0" smtClean="0"/>
              <a:t>Biophysical assessments indicate considerable bioenergy supply potentials</a:t>
            </a:r>
            <a:endParaRPr lang="en-US" sz="2800" dirty="0"/>
          </a:p>
        </p:txBody>
      </p:sp>
      <p:sp>
        <p:nvSpPr>
          <p:cNvPr id="6" name="TextBox 5"/>
          <p:cNvSpPr txBox="1"/>
          <p:nvPr/>
        </p:nvSpPr>
        <p:spPr>
          <a:xfrm>
            <a:off x="2411760" y="5445224"/>
            <a:ext cx="5830442" cy="276999"/>
          </a:xfrm>
          <a:prstGeom prst="rect">
            <a:avLst/>
          </a:prstGeom>
          <a:noFill/>
        </p:spPr>
        <p:txBody>
          <a:bodyPr wrap="none" rtlCol="0">
            <a:spAutoFit/>
          </a:bodyPr>
          <a:lstStyle/>
          <a:p>
            <a:r>
              <a:rPr lang="en-US" sz="1200" dirty="0" smtClean="0"/>
              <a:t>Land suitability for herbaceous and woody </a:t>
            </a:r>
            <a:r>
              <a:rPr lang="en-US" sz="1200" dirty="0" err="1" smtClean="0"/>
              <a:t>lignocellulosic</a:t>
            </a:r>
            <a:r>
              <a:rPr lang="en-US" sz="1200" dirty="0" smtClean="0"/>
              <a:t> plants (Fischer et al 2009)</a:t>
            </a:r>
            <a:endParaRPr lang="en-US" sz="1200" dirty="0"/>
          </a:p>
        </p:txBody>
      </p:sp>
      <p:pic>
        <p:nvPicPr>
          <p:cNvPr id="2050" name="Picture 2" descr="E:\Screen Shot 2011-11-24 at 10.08.10 AM.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812" y="1648329"/>
            <a:ext cx="8410576"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8141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66875"/>
            <a:ext cx="8229600" cy="1143000"/>
          </a:xfrm>
        </p:spPr>
        <p:txBody>
          <a:bodyPr/>
          <a:lstStyle/>
          <a:p>
            <a:r>
              <a:rPr lang="en-US" sz="3200" dirty="0" smtClean="0"/>
              <a:t>…but requires high agriculture productivity growth (and it helps if we eat less meet)</a:t>
            </a:r>
            <a:endParaRPr lang="en-US" sz="3200" dirty="0"/>
          </a:p>
        </p:txBody>
      </p:sp>
      <p:grpSp>
        <p:nvGrpSpPr>
          <p:cNvPr id="6" name="Group 4"/>
          <p:cNvGrpSpPr>
            <a:grpSpLocks/>
          </p:cNvGrpSpPr>
          <p:nvPr/>
        </p:nvGrpSpPr>
        <p:grpSpPr bwMode="auto">
          <a:xfrm>
            <a:off x="4505325" y="2133005"/>
            <a:ext cx="4638675" cy="3024187"/>
            <a:chOff x="1941" y="890"/>
            <a:chExt cx="3810" cy="2538"/>
          </a:xfrm>
        </p:grpSpPr>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l="1477" t="7382" r="1477" b="6398"/>
            <a:stretch>
              <a:fillRect/>
            </a:stretch>
          </p:blipFill>
          <p:spPr bwMode="auto">
            <a:xfrm>
              <a:off x="1941" y="890"/>
              <a:ext cx="3810" cy="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4966" y="3112"/>
              <a:ext cx="75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b="1"/>
                <a:t>A2: 2050</a:t>
              </a:r>
            </a:p>
          </p:txBody>
        </p:sp>
        <p:sp>
          <p:nvSpPr>
            <p:cNvPr id="12" name="Oval 7"/>
            <p:cNvSpPr>
              <a:spLocks noChangeArrowheads="1"/>
            </p:cNvSpPr>
            <p:nvPr/>
          </p:nvSpPr>
          <p:spPr bwMode="auto">
            <a:xfrm>
              <a:off x="3165" y="2024"/>
              <a:ext cx="361" cy="364"/>
            </a:xfrm>
            <a:prstGeom prst="ellipse">
              <a:avLst/>
            </a:prstGeom>
            <a:noFill/>
            <a:ln w="25400">
              <a:solidFill>
                <a:srgbClr val="FF0000"/>
              </a:solidFill>
              <a:round/>
              <a:headEnd/>
              <a:tailEnd/>
            </a:ln>
            <a:effectLst/>
          </p:spPr>
          <p:txBody>
            <a:bodyPr wrap="none" anchor="ctr"/>
            <a:lstStyle/>
            <a:p>
              <a:pPr>
                <a:defRPr/>
              </a:pPr>
              <a:endParaRPr lang="en-US">
                <a:effectLst>
                  <a:outerShdw blurRad="38100" dist="38100" dir="2700000" algn="tl">
                    <a:srgbClr val="000000"/>
                  </a:outerShdw>
                </a:effectLst>
                <a:latin typeface="Arial" pitchFamily="34" charset="0"/>
                <a:ea typeface="+mn-ea"/>
              </a:endParaRPr>
            </a:p>
          </p:txBody>
        </p:sp>
        <p:sp>
          <p:nvSpPr>
            <p:cNvPr id="13" name="Oval 8"/>
            <p:cNvSpPr>
              <a:spLocks noChangeArrowheads="1"/>
            </p:cNvSpPr>
            <p:nvPr/>
          </p:nvSpPr>
          <p:spPr bwMode="auto">
            <a:xfrm>
              <a:off x="3936" y="1843"/>
              <a:ext cx="365" cy="545"/>
            </a:xfrm>
            <a:prstGeom prst="ellipse">
              <a:avLst/>
            </a:prstGeom>
            <a:noFill/>
            <a:ln w="25400">
              <a:solidFill>
                <a:srgbClr val="FF0000"/>
              </a:solidFill>
              <a:round/>
              <a:headEnd/>
              <a:tailEnd/>
            </a:ln>
            <a:effectLst/>
          </p:spPr>
          <p:txBody>
            <a:bodyPr wrap="none" anchor="ctr"/>
            <a:lstStyle/>
            <a:p>
              <a:pPr>
                <a:defRPr/>
              </a:pPr>
              <a:endParaRPr lang="en-US">
                <a:effectLst>
                  <a:outerShdw blurRad="38100" dist="38100" dir="2700000" algn="tl">
                    <a:srgbClr val="000000"/>
                  </a:outerShdw>
                </a:effectLst>
                <a:latin typeface="Arial" pitchFamily="34" charset="0"/>
                <a:ea typeface="+mn-ea"/>
              </a:endParaRPr>
            </a:p>
          </p:txBody>
        </p:sp>
        <p:sp>
          <p:nvSpPr>
            <p:cNvPr id="14" name="Oval 9"/>
            <p:cNvSpPr>
              <a:spLocks noChangeArrowheads="1"/>
            </p:cNvSpPr>
            <p:nvPr/>
          </p:nvSpPr>
          <p:spPr bwMode="auto">
            <a:xfrm rot="2302732">
              <a:off x="4889" y="1390"/>
              <a:ext cx="362" cy="545"/>
            </a:xfrm>
            <a:prstGeom prst="ellipse">
              <a:avLst/>
            </a:prstGeom>
            <a:noFill/>
            <a:ln w="25400">
              <a:solidFill>
                <a:srgbClr val="FF0000"/>
              </a:solidFill>
              <a:round/>
              <a:headEnd/>
              <a:tailEnd/>
            </a:ln>
            <a:effectLst/>
          </p:spPr>
          <p:txBody>
            <a:bodyPr wrap="none" anchor="ctr"/>
            <a:lstStyle/>
            <a:p>
              <a:pPr>
                <a:defRPr/>
              </a:pPr>
              <a:endParaRPr lang="en-US">
                <a:effectLst>
                  <a:outerShdw blurRad="38100" dist="38100" dir="2700000" algn="tl">
                    <a:srgbClr val="000000"/>
                  </a:outerShdw>
                </a:effectLst>
                <a:latin typeface="Arial" pitchFamily="34" charset="0"/>
                <a:ea typeface="+mn-ea"/>
              </a:endParaRPr>
            </a:p>
          </p:txBody>
        </p:sp>
      </p:grpSp>
      <p:grpSp>
        <p:nvGrpSpPr>
          <p:cNvPr id="15" name="Group 10"/>
          <p:cNvGrpSpPr>
            <a:grpSpLocks/>
          </p:cNvGrpSpPr>
          <p:nvPr/>
        </p:nvGrpSpPr>
        <p:grpSpPr bwMode="auto">
          <a:xfrm>
            <a:off x="0" y="2133005"/>
            <a:ext cx="4418013" cy="3022600"/>
            <a:chOff x="1941" y="890"/>
            <a:chExt cx="3831" cy="2539"/>
          </a:xfrm>
        </p:grpSpPr>
        <p:pic>
          <p:nvPicPr>
            <p:cNvPr id="16"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l="1477" t="7382" r="1477" b="6398"/>
            <a:stretch>
              <a:fillRect/>
            </a:stretch>
          </p:blipFill>
          <p:spPr bwMode="auto">
            <a:xfrm>
              <a:off x="1941" y="890"/>
              <a:ext cx="3831" cy="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2"/>
            <p:cNvSpPr txBox="1">
              <a:spLocks noChangeArrowheads="1"/>
            </p:cNvSpPr>
            <p:nvPr/>
          </p:nvSpPr>
          <p:spPr bwMode="auto">
            <a:xfrm>
              <a:off x="4966" y="3112"/>
              <a:ext cx="79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b="1"/>
                <a:t>A1: 2050</a:t>
              </a:r>
            </a:p>
          </p:txBody>
        </p:sp>
      </p:grpSp>
      <p:sp>
        <p:nvSpPr>
          <p:cNvPr id="19" name="Text Box 5"/>
          <p:cNvSpPr txBox="1">
            <a:spLocks noChangeArrowheads="1"/>
          </p:cNvSpPr>
          <p:nvPr/>
        </p:nvSpPr>
        <p:spPr bwMode="auto">
          <a:xfrm>
            <a:off x="0" y="1770515"/>
            <a:ext cx="9144000" cy="338554"/>
          </a:xfrm>
          <a:prstGeom prst="rect">
            <a:avLst/>
          </a:prstGeom>
          <a:noFill/>
          <a:ln w="12700">
            <a:noFill/>
            <a:miter lim="800000"/>
            <a:headEnd/>
            <a:tailEnd/>
          </a:ln>
        </p:spPr>
        <p:txBody>
          <a:bodyPr>
            <a:spAutoFit/>
          </a:bodyPr>
          <a:lstStyle/>
          <a:p>
            <a:pPr algn="ctr">
              <a:defRPr/>
            </a:pPr>
            <a:r>
              <a:rPr lang="sv-SE" sz="1600" dirty="0" smtClean="0">
                <a:latin typeface="+mj-lt"/>
                <a:ea typeface="+mn-ea"/>
              </a:rPr>
              <a:t>Illustrative </a:t>
            </a:r>
            <a:r>
              <a:rPr lang="sv-SE" sz="1600" dirty="0" err="1" smtClean="0">
                <a:latin typeface="+mj-lt"/>
                <a:ea typeface="+mn-ea"/>
              </a:rPr>
              <a:t>example</a:t>
            </a:r>
            <a:r>
              <a:rPr lang="sv-SE" sz="1600" dirty="0" smtClean="0">
                <a:latin typeface="+mj-lt"/>
                <a:ea typeface="+mn-ea"/>
              </a:rPr>
              <a:t> </a:t>
            </a:r>
            <a:r>
              <a:rPr lang="sv-SE" sz="1600" dirty="0" err="1" smtClean="0">
                <a:latin typeface="+mj-lt"/>
                <a:ea typeface="+mn-ea"/>
              </a:rPr>
              <a:t>study</a:t>
            </a:r>
            <a:r>
              <a:rPr lang="sv-SE" sz="1600" dirty="0" smtClean="0">
                <a:latin typeface="+mj-lt"/>
                <a:ea typeface="+mn-ea"/>
              </a:rPr>
              <a:t>: land </a:t>
            </a:r>
            <a:r>
              <a:rPr lang="sv-SE" sz="1600" dirty="0" err="1">
                <a:latin typeface="+mj-lt"/>
                <a:ea typeface="+mn-ea"/>
              </a:rPr>
              <a:t>availability</a:t>
            </a:r>
            <a:r>
              <a:rPr lang="sv-SE" sz="1600" dirty="0">
                <a:latin typeface="+mj-lt"/>
                <a:ea typeface="+mn-ea"/>
              </a:rPr>
              <a:t> for </a:t>
            </a:r>
            <a:r>
              <a:rPr lang="sv-SE" sz="1600" dirty="0" err="1">
                <a:latin typeface="+mj-lt"/>
                <a:ea typeface="+mn-ea"/>
              </a:rPr>
              <a:t>energy</a:t>
            </a:r>
            <a:r>
              <a:rPr lang="sv-SE" sz="1600" dirty="0">
                <a:latin typeface="+mj-lt"/>
                <a:ea typeface="+mn-ea"/>
              </a:rPr>
              <a:t> </a:t>
            </a:r>
            <a:r>
              <a:rPr lang="sv-SE" sz="1600" dirty="0" err="1" smtClean="0">
                <a:latin typeface="+mj-lt"/>
                <a:ea typeface="+mn-ea"/>
              </a:rPr>
              <a:t>crops</a:t>
            </a:r>
            <a:r>
              <a:rPr lang="sv-SE" sz="1600" dirty="0" smtClean="0">
                <a:latin typeface="+mj-lt"/>
                <a:ea typeface="+mn-ea"/>
              </a:rPr>
              <a:t> (</a:t>
            </a:r>
            <a:r>
              <a:rPr lang="sv-SE" sz="1600" dirty="0" err="1" smtClean="0">
                <a:latin typeface="+mj-lt"/>
                <a:ea typeface="+mn-ea"/>
              </a:rPr>
              <a:t>Hoogwijk</a:t>
            </a:r>
            <a:r>
              <a:rPr lang="sv-SE" sz="1600" dirty="0" smtClean="0">
                <a:latin typeface="+mj-lt"/>
                <a:ea typeface="+mn-ea"/>
              </a:rPr>
              <a:t> et al. 2005)</a:t>
            </a:r>
            <a:endParaRPr lang="en-US" sz="1600" dirty="0">
              <a:latin typeface="+mj-lt"/>
              <a:ea typeface="+mn-ea"/>
            </a:endParaRPr>
          </a:p>
        </p:txBody>
      </p:sp>
    </p:spTree>
    <p:extLst>
      <p:ext uri="{BB962C8B-B14F-4D97-AF65-F5344CB8AC3E}">
        <p14:creationId xmlns:p14="http://schemas.microsoft.com/office/powerpoint/2010/main" val="309518225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18"/>
          <p:cNvGrpSpPr>
            <a:grpSpLocks/>
          </p:cNvGrpSpPr>
          <p:nvPr/>
        </p:nvGrpSpPr>
        <p:grpSpPr bwMode="auto">
          <a:xfrm>
            <a:off x="793501" y="2636912"/>
            <a:ext cx="7954963" cy="3825875"/>
            <a:chOff x="142875" y="2786058"/>
            <a:chExt cx="8815834" cy="4574201"/>
          </a:xfrm>
        </p:grpSpPr>
        <p:sp>
          <p:nvSpPr>
            <p:cNvPr id="7" name="Rectangle 6"/>
            <p:cNvSpPr>
              <a:spLocks noChangeArrowheads="1"/>
            </p:cNvSpPr>
            <p:nvPr/>
          </p:nvSpPr>
          <p:spPr bwMode="auto">
            <a:xfrm>
              <a:off x="142875" y="2786058"/>
              <a:ext cx="2786725" cy="321522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5400">
              <a:solidFill>
                <a:srgbClr val="031B50"/>
              </a:solidFill>
              <a:miter lim="800000"/>
              <a:headEnd/>
              <a:tailEnd/>
            </a:ln>
          </p:spPr>
          <p:txBody>
            <a:bodyPr anchor="ctr"/>
            <a:lstStyle/>
            <a:p>
              <a:pPr algn="ctr">
                <a:defRPr/>
              </a:pPr>
              <a:endParaRPr lang="en-US" dirty="0">
                <a:solidFill>
                  <a:schemeClr val="lt1"/>
                </a:solidFill>
                <a:latin typeface="+mn-lt"/>
                <a:ea typeface="+mn-ea"/>
              </a:endParaRPr>
            </a:p>
          </p:txBody>
        </p:sp>
        <p:sp>
          <p:nvSpPr>
            <p:cNvPr id="8" name="Rectangle 7"/>
            <p:cNvSpPr>
              <a:spLocks noChangeArrowheads="1"/>
            </p:cNvSpPr>
            <p:nvPr/>
          </p:nvSpPr>
          <p:spPr bwMode="auto">
            <a:xfrm>
              <a:off x="5142795" y="5285735"/>
              <a:ext cx="2786725" cy="71555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w="25400">
              <a:solidFill>
                <a:srgbClr val="031B50"/>
              </a:solidFill>
              <a:miter lim="800000"/>
              <a:headEnd/>
              <a:tailEnd/>
            </a:ln>
          </p:spPr>
          <p:txBody>
            <a:bodyPr anchor="ctr"/>
            <a:lstStyle/>
            <a:p>
              <a:pPr algn="ctr">
                <a:defRPr/>
              </a:pPr>
              <a:endParaRPr lang="en-US" dirty="0">
                <a:solidFill>
                  <a:schemeClr val="lt1"/>
                </a:solidFill>
                <a:latin typeface="+mn-lt"/>
                <a:ea typeface="+mn-ea"/>
              </a:endParaRPr>
            </a:p>
          </p:txBody>
        </p:sp>
        <p:cxnSp>
          <p:nvCxnSpPr>
            <p:cNvPr id="9" name="Straight Arrow Connector 8"/>
            <p:cNvCxnSpPr/>
            <p:nvPr/>
          </p:nvCxnSpPr>
          <p:spPr>
            <a:xfrm>
              <a:off x="2999972" y="5786809"/>
              <a:ext cx="2072451" cy="1899"/>
            </a:xfrm>
            <a:prstGeom prst="straightConnector1">
              <a:avLst/>
            </a:prstGeom>
            <a:ln w="38100">
              <a:solidFill>
                <a:srgbClr val="C00000"/>
              </a:solidFill>
              <a:tailEnd type="triangle" w="med" len="sm"/>
            </a:ln>
          </p:spPr>
          <p:style>
            <a:lnRef idx="1">
              <a:schemeClr val="accent1"/>
            </a:lnRef>
            <a:fillRef idx="0">
              <a:schemeClr val="accent1"/>
            </a:fillRef>
            <a:effectRef idx="0">
              <a:schemeClr val="accent1"/>
            </a:effectRef>
            <a:fontRef idx="minor">
              <a:schemeClr val="tx1"/>
            </a:fontRef>
          </p:style>
        </p:cxnSp>
        <p:sp>
          <p:nvSpPr>
            <p:cNvPr id="12295" name="TextBox 11"/>
            <p:cNvSpPr txBox="1">
              <a:spLocks noChangeArrowheads="1"/>
            </p:cNvSpPr>
            <p:nvPr/>
          </p:nvSpPr>
          <p:spPr bwMode="auto">
            <a:xfrm>
              <a:off x="571472" y="4450280"/>
              <a:ext cx="2242593" cy="143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dirty="0" err="1">
                  <a:solidFill>
                    <a:schemeClr val="bg1"/>
                  </a:solidFill>
                </a:rPr>
                <a:t>Large</a:t>
              </a:r>
              <a:r>
                <a:rPr lang="sv-SE" dirty="0">
                  <a:solidFill>
                    <a:schemeClr val="bg1"/>
                  </a:solidFill>
                </a:rPr>
                <a:t> C </a:t>
              </a:r>
              <a:r>
                <a:rPr lang="sv-SE" dirty="0" smtClean="0">
                  <a:solidFill>
                    <a:schemeClr val="bg1"/>
                  </a:solidFill>
                </a:rPr>
                <a:t>stock and lots </a:t>
              </a:r>
              <a:r>
                <a:rPr lang="sv-SE" dirty="0" err="1" smtClean="0">
                  <a:solidFill>
                    <a:schemeClr val="bg1"/>
                  </a:solidFill>
                </a:rPr>
                <a:t>of</a:t>
              </a:r>
              <a:r>
                <a:rPr lang="sv-SE" dirty="0" smtClean="0">
                  <a:solidFill>
                    <a:schemeClr val="bg1"/>
                  </a:solidFill>
                </a:rPr>
                <a:t> </a:t>
              </a:r>
              <a:r>
                <a:rPr lang="sv-SE" dirty="0" err="1" smtClean="0">
                  <a:solidFill>
                    <a:schemeClr val="bg1"/>
                  </a:solidFill>
                </a:rPr>
                <a:t>biodiversity</a:t>
              </a:r>
              <a:endParaRPr lang="en-US" dirty="0">
                <a:solidFill>
                  <a:schemeClr val="bg1"/>
                </a:solidFill>
              </a:endParaRPr>
            </a:p>
          </p:txBody>
        </p:sp>
        <p:sp>
          <p:nvSpPr>
            <p:cNvPr id="12296" name="TextBox 12"/>
            <p:cNvSpPr txBox="1">
              <a:spLocks noChangeArrowheads="1"/>
            </p:cNvSpPr>
            <p:nvPr/>
          </p:nvSpPr>
          <p:spPr bwMode="auto">
            <a:xfrm>
              <a:off x="5287883" y="5227016"/>
              <a:ext cx="2553619" cy="77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sz="1800" dirty="0" err="1">
                  <a:solidFill>
                    <a:schemeClr val="bg1"/>
                  </a:solidFill>
                </a:rPr>
                <a:t>Smaller</a:t>
              </a:r>
              <a:r>
                <a:rPr lang="sv-SE" sz="1800" dirty="0">
                  <a:solidFill>
                    <a:schemeClr val="bg1"/>
                  </a:solidFill>
                </a:rPr>
                <a:t> C </a:t>
              </a:r>
              <a:r>
                <a:rPr lang="sv-SE" sz="1800" dirty="0" smtClean="0">
                  <a:solidFill>
                    <a:schemeClr val="bg1"/>
                  </a:solidFill>
                </a:rPr>
                <a:t>stock and less </a:t>
              </a:r>
              <a:r>
                <a:rPr lang="sv-SE" sz="1800" dirty="0" err="1" smtClean="0">
                  <a:solidFill>
                    <a:schemeClr val="bg1"/>
                  </a:solidFill>
                </a:rPr>
                <a:t>biodiversity</a:t>
              </a:r>
              <a:endParaRPr lang="en-US" sz="1800" dirty="0">
                <a:solidFill>
                  <a:schemeClr val="bg1"/>
                </a:solidFill>
              </a:endParaRPr>
            </a:p>
          </p:txBody>
        </p:sp>
        <p:sp>
          <p:nvSpPr>
            <p:cNvPr id="12" name="Curved Up Arrow 11"/>
            <p:cNvSpPr/>
            <p:nvPr/>
          </p:nvSpPr>
          <p:spPr>
            <a:xfrm>
              <a:off x="5214927" y="4572084"/>
              <a:ext cx="2642463" cy="64342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Curved Up Arrow 12"/>
            <p:cNvSpPr/>
            <p:nvPr/>
          </p:nvSpPr>
          <p:spPr>
            <a:xfrm rot="10800000">
              <a:off x="5072423" y="3215008"/>
              <a:ext cx="2642463" cy="71365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299" name="TextBox 18"/>
            <p:cNvSpPr txBox="1">
              <a:spLocks noChangeArrowheads="1"/>
            </p:cNvSpPr>
            <p:nvPr/>
          </p:nvSpPr>
          <p:spPr bwMode="auto">
            <a:xfrm>
              <a:off x="4929187" y="3929063"/>
              <a:ext cx="913263" cy="69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sz="1600"/>
                <a:t>Crop growth</a:t>
              </a:r>
              <a:endParaRPr lang="en-US" sz="1600"/>
            </a:p>
          </p:txBody>
        </p:sp>
        <p:sp>
          <p:nvSpPr>
            <p:cNvPr id="12300" name="TextBox 19"/>
            <p:cNvSpPr txBox="1">
              <a:spLocks noChangeArrowheads="1"/>
            </p:cNvSpPr>
            <p:nvPr/>
          </p:nvSpPr>
          <p:spPr bwMode="auto">
            <a:xfrm>
              <a:off x="714375" y="6072188"/>
              <a:ext cx="1347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sz="1600">
                  <a:solidFill>
                    <a:srgbClr val="C00000"/>
                  </a:solidFill>
                </a:rPr>
                <a:t>Dense forest</a:t>
              </a:r>
              <a:endParaRPr lang="en-US" sz="1600">
                <a:solidFill>
                  <a:srgbClr val="C00000"/>
                </a:solidFill>
              </a:endParaRPr>
            </a:p>
          </p:txBody>
        </p:sp>
        <p:sp>
          <p:nvSpPr>
            <p:cNvPr id="12301" name="TextBox 20"/>
            <p:cNvSpPr txBox="1">
              <a:spLocks noChangeArrowheads="1"/>
            </p:cNvSpPr>
            <p:nvPr/>
          </p:nvSpPr>
          <p:spPr bwMode="auto">
            <a:xfrm>
              <a:off x="4929188" y="6072188"/>
              <a:ext cx="3929062" cy="128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sz="1600">
                  <a:solidFill>
                    <a:srgbClr val="C00000"/>
                  </a:solidFill>
                </a:rPr>
                <a:t>Bioenergy plantation</a:t>
              </a:r>
              <a:r>
                <a:rPr lang="sv-SE" sz="1600"/>
                <a:t>: </a:t>
              </a:r>
              <a:r>
                <a:rPr lang="en-US" sz="1600"/>
                <a:t>Annual CO</a:t>
              </a:r>
              <a:r>
                <a:rPr lang="en-US" sz="1600" baseline="-25000"/>
                <a:t>2</a:t>
              </a:r>
              <a:r>
                <a:rPr lang="en-US" sz="1600"/>
                <a:t> savings much lower than the CO</a:t>
              </a:r>
              <a:r>
                <a:rPr lang="en-US" sz="1600" baseline="-25000"/>
                <a:t>2</a:t>
              </a:r>
              <a:r>
                <a:rPr lang="en-US" sz="1600"/>
                <a:t> emissions from forest conversion</a:t>
              </a:r>
            </a:p>
            <a:p>
              <a:endParaRPr lang="en-US" sz="1600"/>
            </a:p>
          </p:txBody>
        </p:sp>
        <p:sp>
          <p:nvSpPr>
            <p:cNvPr id="17" name="TextBox 16"/>
            <p:cNvSpPr txBox="1"/>
            <p:nvPr/>
          </p:nvSpPr>
          <p:spPr>
            <a:xfrm>
              <a:off x="5786697" y="3285234"/>
              <a:ext cx="1356418" cy="846512"/>
            </a:xfrm>
            <a:prstGeom prst="rect">
              <a:avLst/>
            </a:prstGeom>
            <a:noFill/>
          </p:spPr>
          <p:txBody>
            <a:bodyPr>
              <a:spAutoFit/>
            </a:bodyPr>
            <a:lstStyle/>
            <a:p>
              <a:pPr>
                <a:defRPr/>
              </a:pPr>
              <a:r>
                <a:rPr lang="sv-SE" sz="4000" dirty="0">
                  <a:solidFill>
                    <a:schemeClr val="accent1">
                      <a:lumMod val="75000"/>
                    </a:schemeClr>
                  </a:solidFill>
                  <a:latin typeface="Arial" charset="0"/>
                  <a:ea typeface="ＭＳ Ｐゴシック" pitchFamily="-112" charset="-128"/>
                </a:rPr>
                <a:t>CO</a:t>
              </a:r>
              <a:r>
                <a:rPr lang="sv-SE" sz="4000" baseline="-25000" dirty="0">
                  <a:solidFill>
                    <a:schemeClr val="accent1">
                      <a:lumMod val="75000"/>
                    </a:schemeClr>
                  </a:solidFill>
                  <a:latin typeface="Arial" charset="0"/>
                  <a:ea typeface="ＭＳ Ｐゴシック" pitchFamily="-112" charset="-128"/>
                </a:rPr>
                <a:t>2</a:t>
              </a:r>
              <a:endParaRPr lang="en-US" sz="4000" dirty="0">
                <a:solidFill>
                  <a:schemeClr val="accent1">
                    <a:lumMod val="75000"/>
                  </a:schemeClr>
                </a:solidFill>
                <a:latin typeface="Arial" charset="0"/>
                <a:ea typeface="ＭＳ Ｐゴシック" pitchFamily="-112" charset="-128"/>
              </a:endParaRPr>
            </a:p>
          </p:txBody>
        </p:sp>
        <p:sp>
          <p:nvSpPr>
            <p:cNvPr id="12303" name="TextBox 22"/>
            <p:cNvSpPr txBox="1">
              <a:spLocks noChangeArrowheads="1"/>
            </p:cNvSpPr>
            <p:nvPr/>
          </p:nvSpPr>
          <p:spPr bwMode="auto">
            <a:xfrm>
              <a:off x="6950702" y="3928358"/>
              <a:ext cx="2008007" cy="69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sz="1600"/>
                <a:t>Biofuel production and use</a:t>
              </a:r>
              <a:endParaRPr lang="en-US" sz="1600"/>
            </a:p>
          </p:txBody>
        </p:sp>
        <p:sp>
          <p:nvSpPr>
            <p:cNvPr id="19" name="TextBox 18"/>
            <p:cNvSpPr txBox="1"/>
            <p:nvPr/>
          </p:nvSpPr>
          <p:spPr>
            <a:xfrm>
              <a:off x="5572063" y="4499959"/>
              <a:ext cx="2000320" cy="463114"/>
            </a:xfrm>
            <a:prstGeom prst="rect">
              <a:avLst/>
            </a:prstGeom>
            <a:noFill/>
          </p:spPr>
          <p:txBody>
            <a:bodyPr>
              <a:spAutoFit/>
            </a:bodyPr>
            <a:lstStyle/>
            <a:p>
              <a:pPr>
                <a:defRPr/>
              </a:pPr>
              <a:r>
                <a:rPr lang="sv-SE" dirty="0">
                  <a:solidFill>
                    <a:schemeClr val="accent1">
                      <a:lumMod val="75000"/>
                    </a:schemeClr>
                  </a:solidFill>
                  <a:latin typeface="Arial" charset="0"/>
                  <a:ea typeface="ＭＳ Ｐゴシック" pitchFamily="-112" charset="-128"/>
                </a:rPr>
                <a:t>Closed loop</a:t>
              </a:r>
              <a:endParaRPr lang="en-US" dirty="0">
                <a:solidFill>
                  <a:schemeClr val="accent1">
                    <a:lumMod val="75000"/>
                  </a:schemeClr>
                </a:solidFill>
                <a:latin typeface="Arial" charset="0"/>
                <a:ea typeface="ＭＳ Ｐゴシック" pitchFamily="-112" charset="-128"/>
              </a:endParaRPr>
            </a:p>
          </p:txBody>
        </p:sp>
        <p:sp>
          <p:nvSpPr>
            <p:cNvPr id="20" name="Up Arrow 19"/>
            <p:cNvSpPr/>
            <p:nvPr/>
          </p:nvSpPr>
          <p:spPr>
            <a:xfrm>
              <a:off x="3357110" y="3499709"/>
              <a:ext cx="1428549" cy="221497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6" name="TextBox 15"/>
            <p:cNvSpPr txBox="1">
              <a:spLocks noChangeArrowheads="1"/>
            </p:cNvSpPr>
            <p:nvPr/>
          </p:nvSpPr>
          <p:spPr bwMode="auto">
            <a:xfrm>
              <a:off x="3655148" y="384690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a:solidFill>
                    <a:schemeClr val="bg1"/>
                  </a:solidFill>
                </a:rPr>
                <a:t>CO</a:t>
              </a:r>
              <a:r>
                <a:rPr lang="sv-SE" baseline="-25000">
                  <a:solidFill>
                    <a:schemeClr val="bg1"/>
                  </a:solidFill>
                </a:rPr>
                <a:t>2</a:t>
              </a:r>
              <a:endParaRPr lang="en-US">
                <a:solidFill>
                  <a:schemeClr val="bg1"/>
                </a:solidFill>
              </a:endParaRPr>
            </a:p>
          </p:txBody>
        </p:sp>
      </p:grpSp>
      <p:sp>
        <p:nvSpPr>
          <p:cNvPr id="22" name="Title 1"/>
          <p:cNvSpPr>
            <a:spLocks noGrp="1"/>
          </p:cNvSpPr>
          <p:nvPr>
            <p:ph type="title"/>
          </p:nvPr>
        </p:nvSpPr>
        <p:spPr>
          <a:xfrm>
            <a:off x="457200" y="466875"/>
            <a:ext cx="8229600" cy="1143000"/>
          </a:xfrm>
        </p:spPr>
        <p:txBody>
          <a:bodyPr/>
          <a:lstStyle/>
          <a:p>
            <a:r>
              <a:rPr lang="en-US" sz="3200" dirty="0" smtClean="0"/>
              <a:t>…and bioenergy expansion needs to be guided in attractive directions</a:t>
            </a:r>
            <a:endParaRPr lang="en-US" sz="3200" dirty="0"/>
          </a:p>
        </p:txBody>
      </p:sp>
    </p:spTree>
    <p:extLst>
      <p:ext uri="{BB962C8B-B14F-4D97-AF65-F5344CB8AC3E}">
        <p14:creationId xmlns:p14="http://schemas.microsoft.com/office/powerpoint/2010/main" val="13953876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976563" y="1849804"/>
            <a:ext cx="5915025" cy="4095017"/>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7651" name="Picture 3" descr="l199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175" y="1628775"/>
            <a:ext cx="1728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ChangeArrowheads="1"/>
          </p:cNvSpPr>
          <p:nvPr/>
        </p:nvSpPr>
        <p:spPr bwMode="auto">
          <a:xfrm>
            <a:off x="398463" y="1654175"/>
            <a:ext cx="333375" cy="142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3" name="Line 7"/>
          <p:cNvSpPr>
            <a:spLocks noChangeShapeType="1"/>
          </p:cNvSpPr>
          <p:nvPr/>
        </p:nvSpPr>
        <p:spPr bwMode="auto">
          <a:xfrm>
            <a:off x="1043608" y="2276872"/>
            <a:ext cx="1928242" cy="37098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8"/>
          <p:cNvSpPr>
            <a:spLocks noChangeShapeType="1"/>
          </p:cNvSpPr>
          <p:nvPr/>
        </p:nvSpPr>
        <p:spPr bwMode="auto">
          <a:xfrm flipV="1">
            <a:off x="1043608" y="1844822"/>
            <a:ext cx="1944216" cy="432049"/>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10"/>
          <p:cNvSpPr>
            <a:spLocks noGrp="1" noChangeArrowheads="1"/>
          </p:cNvSpPr>
          <p:nvPr>
            <p:ph type="title"/>
          </p:nvPr>
        </p:nvSpPr>
        <p:spPr>
          <a:xfrm>
            <a:off x="251520" y="274638"/>
            <a:ext cx="8640960" cy="1143000"/>
          </a:xfrm>
          <a:noFill/>
        </p:spPr>
        <p:txBody>
          <a:bodyPr/>
          <a:lstStyle/>
          <a:p>
            <a:r>
              <a:rPr lang="en-US" dirty="0" smtClean="0">
                <a:latin typeface="Calibri" charset="0"/>
              </a:rPr>
              <a:t>Regional challenges and possibilities</a:t>
            </a:r>
            <a:endParaRPr lang="en-US" dirty="0">
              <a:latin typeface="Calibri"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gfx.aftonbladet-cdn.se/multimedia/archive/00361/11_juli_2005__361289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14749"/>
            <a:ext cx="9143999" cy="7785181"/>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8520" y="-457200"/>
            <a:ext cx="9361040" cy="7918648"/>
          </a:xfrm>
          <a:prstGeom prst="rect">
            <a:avLst/>
          </a:prstGeom>
          <a:solidFill>
            <a:schemeClr val="bg1">
              <a:alpha val="5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2" descr="gene-fig-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476672"/>
            <a:ext cx="4608512" cy="60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2123728" y="3729732"/>
            <a:ext cx="0" cy="576064"/>
          </a:xfrm>
          <a:prstGeom prst="straightConnector1">
            <a:avLst/>
          </a:prstGeom>
          <a:ln>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123728" y="2543820"/>
            <a:ext cx="0" cy="453132"/>
          </a:xfrm>
          <a:prstGeom prst="straightConnector1">
            <a:avLst/>
          </a:prstGeom>
          <a:ln>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84472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Fig%2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6563" y="1622425"/>
            <a:ext cx="5387975" cy="4513263"/>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4" descr="l199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175" y="1628775"/>
            <a:ext cx="1728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398463" y="1654175"/>
            <a:ext cx="333375" cy="142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1" name="Line 6"/>
          <p:cNvSpPr>
            <a:spLocks noChangeShapeType="1"/>
          </p:cNvSpPr>
          <p:nvPr/>
        </p:nvSpPr>
        <p:spPr bwMode="auto">
          <a:xfrm>
            <a:off x="1593850" y="2089150"/>
            <a:ext cx="1382713" cy="407670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Line 7"/>
          <p:cNvSpPr>
            <a:spLocks noChangeShapeType="1"/>
          </p:cNvSpPr>
          <p:nvPr/>
        </p:nvSpPr>
        <p:spPr bwMode="auto">
          <a:xfrm flipV="1">
            <a:off x="1597025" y="1608138"/>
            <a:ext cx="1365250" cy="49847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Rectangle 10"/>
          <p:cNvSpPr>
            <a:spLocks noGrp="1" noChangeArrowheads="1"/>
          </p:cNvSpPr>
          <p:nvPr>
            <p:ph type="title"/>
          </p:nvPr>
        </p:nvSpPr>
        <p:spPr>
          <a:xfrm>
            <a:off x="251520" y="274638"/>
            <a:ext cx="8640960" cy="1143000"/>
          </a:xfrm>
          <a:noFill/>
        </p:spPr>
        <p:txBody>
          <a:bodyPr/>
          <a:lstStyle/>
          <a:p>
            <a:r>
              <a:rPr lang="en-US" dirty="0" smtClean="0">
                <a:latin typeface="Calibri" charset="0"/>
              </a:rPr>
              <a:t>Regional challenges and possibilities</a:t>
            </a:r>
            <a:endParaRPr lang="en-US" dirty="0">
              <a:latin typeface="Calibri"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salt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6563" y="4005263"/>
            <a:ext cx="31845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1" descr="saltbush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6563" y="1628775"/>
            <a:ext cx="148272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2" descr="saltbus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67225" y="1616075"/>
            <a:ext cx="16795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5"/>
          <p:cNvSpPr>
            <a:spLocks noChangeArrowheads="1"/>
          </p:cNvSpPr>
          <p:nvPr/>
        </p:nvSpPr>
        <p:spPr bwMode="auto">
          <a:xfrm>
            <a:off x="2970213" y="1608138"/>
            <a:ext cx="3195637" cy="4564062"/>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8678" name="Picture 3" descr="l199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4175" y="1628775"/>
            <a:ext cx="1728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4"/>
          <p:cNvSpPr>
            <a:spLocks noChangeArrowheads="1"/>
          </p:cNvSpPr>
          <p:nvPr/>
        </p:nvSpPr>
        <p:spPr bwMode="auto">
          <a:xfrm>
            <a:off x="398463" y="1654175"/>
            <a:ext cx="333375" cy="142875"/>
          </a:xfrm>
          <a:prstGeom prst="rect">
            <a:avLst/>
          </a:prstGeom>
          <a:solidFill>
            <a:schemeClr val="bg1"/>
          </a:solidFill>
          <a:ln w="12700">
            <a:solidFill>
              <a:schemeClr val="bg1"/>
            </a:solidFill>
            <a:miter lim="800000"/>
            <a:headEnd/>
            <a:tailEnd/>
          </a:ln>
        </p:spPr>
        <p:txBody>
          <a:bodyPr wrap="none" anchor="ctr"/>
          <a:lstStyle/>
          <a:p>
            <a:endParaRPr lang="en-US"/>
          </a:p>
        </p:txBody>
      </p:sp>
      <p:sp>
        <p:nvSpPr>
          <p:cNvPr id="28680" name="Line 7"/>
          <p:cNvSpPr>
            <a:spLocks noChangeShapeType="1"/>
          </p:cNvSpPr>
          <p:nvPr/>
        </p:nvSpPr>
        <p:spPr bwMode="auto">
          <a:xfrm>
            <a:off x="1930400" y="2341563"/>
            <a:ext cx="1046163" cy="3824287"/>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8"/>
          <p:cNvSpPr>
            <a:spLocks noChangeShapeType="1"/>
          </p:cNvSpPr>
          <p:nvPr/>
        </p:nvSpPr>
        <p:spPr bwMode="auto">
          <a:xfrm flipV="1">
            <a:off x="1922463" y="1608138"/>
            <a:ext cx="1039812" cy="738187"/>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13"/>
          <p:cNvSpPr>
            <a:spLocks noChangeShapeType="1"/>
          </p:cNvSpPr>
          <p:nvPr/>
        </p:nvSpPr>
        <p:spPr bwMode="auto">
          <a:xfrm>
            <a:off x="2976563" y="4005263"/>
            <a:ext cx="3190875"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14"/>
          <p:cNvSpPr>
            <a:spLocks noChangeShapeType="1"/>
          </p:cNvSpPr>
          <p:nvPr/>
        </p:nvSpPr>
        <p:spPr bwMode="auto">
          <a:xfrm>
            <a:off x="4460875" y="1628775"/>
            <a:ext cx="7938" cy="238442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10"/>
          <p:cNvSpPr>
            <a:spLocks noGrp="1" noChangeArrowheads="1"/>
          </p:cNvSpPr>
          <p:nvPr>
            <p:ph type="title"/>
          </p:nvPr>
        </p:nvSpPr>
        <p:spPr>
          <a:xfrm>
            <a:off x="251520" y="274638"/>
            <a:ext cx="8640960" cy="1143000"/>
          </a:xfrm>
          <a:noFill/>
        </p:spPr>
        <p:txBody>
          <a:bodyPr/>
          <a:lstStyle/>
          <a:p>
            <a:r>
              <a:rPr lang="en-US" dirty="0" smtClean="0">
                <a:latin typeface="Calibri" charset="0"/>
              </a:rPr>
              <a:t>Regional challenges and possibilities</a:t>
            </a:r>
            <a:endParaRPr lang="en-US" dirty="0">
              <a:latin typeface="Calibri"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descr="WILLOW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6563" y="1628775"/>
            <a:ext cx="5400675" cy="4518025"/>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7" descr="l199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175" y="1628775"/>
            <a:ext cx="1728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8"/>
          <p:cNvSpPr>
            <a:spLocks noChangeArrowheads="1"/>
          </p:cNvSpPr>
          <p:nvPr/>
        </p:nvSpPr>
        <p:spPr bwMode="auto">
          <a:xfrm>
            <a:off x="398463" y="1654175"/>
            <a:ext cx="333375" cy="142875"/>
          </a:xfrm>
          <a:prstGeom prst="rect">
            <a:avLst/>
          </a:prstGeom>
          <a:solidFill>
            <a:schemeClr val="bg1"/>
          </a:solidFill>
          <a:ln w="12700">
            <a:solidFill>
              <a:schemeClr val="bg1"/>
            </a:solidFill>
            <a:miter lim="800000"/>
            <a:headEnd/>
            <a:tailEnd/>
          </a:ln>
        </p:spPr>
        <p:txBody>
          <a:bodyPr wrap="none" anchor="ctr"/>
          <a:lstStyle/>
          <a:p>
            <a:endParaRPr lang="en-US"/>
          </a:p>
        </p:txBody>
      </p:sp>
      <p:sp>
        <p:nvSpPr>
          <p:cNvPr id="31749" name="Line 9"/>
          <p:cNvSpPr>
            <a:spLocks noChangeShapeType="1"/>
          </p:cNvSpPr>
          <p:nvPr/>
        </p:nvSpPr>
        <p:spPr bwMode="auto">
          <a:xfrm>
            <a:off x="790575" y="1995488"/>
            <a:ext cx="2185988" cy="417036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0" name="Line 10"/>
          <p:cNvSpPr>
            <a:spLocks noChangeShapeType="1"/>
          </p:cNvSpPr>
          <p:nvPr/>
        </p:nvSpPr>
        <p:spPr bwMode="auto">
          <a:xfrm flipV="1">
            <a:off x="793750" y="1608138"/>
            <a:ext cx="2168525" cy="39687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10"/>
          <p:cNvSpPr>
            <a:spLocks noGrp="1" noChangeArrowheads="1"/>
          </p:cNvSpPr>
          <p:nvPr>
            <p:ph type="title"/>
          </p:nvPr>
        </p:nvSpPr>
        <p:spPr>
          <a:xfrm>
            <a:off x="251520" y="274638"/>
            <a:ext cx="8640960" cy="1143000"/>
          </a:xfrm>
          <a:noFill/>
        </p:spPr>
        <p:txBody>
          <a:bodyPr/>
          <a:lstStyle/>
          <a:p>
            <a:r>
              <a:rPr lang="en-US" dirty="0" smtClean="0">
                <a:latin typeface="Calibri" charset="0"/>
              </a:rPr>
              <a:t>Regional challenges and possibilities</a:t>
            </a:r>
            <a:endParaRPr lang="en-US" dirty="0">
              <a:latin typeface="Calibri"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GP24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6563" y="1628775"/>
            <a:ext cx="5402262" cy="4529138"/>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2771" name="Picture 4" descr="l199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175" y="1628775"/>
            <a:ext cx="1728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ChangeArrowheads="1"/>
          </p:cNvSpPr>
          <p:nvPr/>
        </p:nvSpPr>
        <p:spPr bwMode="auto">
          <a:xfrm>
            <a:off x="398463" y="1654175"/>
            <a:ext cx="333375" cy="142875"/>
          </a:xfrm>
          <a:prstGeom prst="rect">
            <a:avLst/>
          </a:prstGeom>
          <a:solidFill>
            <a:schemeClr val="bg1"/>
          </a:solidFill>
          <a:ln w="12700">
            <a:solidFill>
              <a:schemeClr val="bg1"/>
            </a:solidFill>
            <a:miter lim="800000"/>
            <a:headEnd/>
            <a:tailEnd/>
          </a:ln>
        </p:spPr>
        <p:txBody>
          <a:bodyPr wrap="none" anchor="ctr"/>
          <a:lstStyle/>
          <a:p>
            <a:endParaRPr lang="en-US"/>
          </a:p>
        </p:txBody>
      </p:sp>
      <p:sp>
        <p:nvSpPr>
          <p:cNvPr id="32773" name="Line 6"/>
          <p:cNvSpPr>
            <a:spLocks noChangeShapeType="1"/>
          </p:cNvSpPr>
          <p:nvPr/>
        </p:nvSpPr>
        <p:spPr bwMode="auto">
          <a:xfrm>
            <a:off x="1328738" y="1911350"/>
            <a:ext cx="1647825" cy="425450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4" name="Line 7"/>
          <p:cNvSpPr>
            <a:spLocks noChangeShapeType="1"/>
          </p:cNvSpPr>
          <p:nvPr/>
        </p:nvSpPr>
        <p:spPr bwMode="auto">
          <a:xfrm flipV="1">
            <a:off x="1311275" y="1608138"/>
            <a:ext cx="1651000" cy="306387"/>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10"/>
          <p:cNvSpPr>
            <a:spLocks noGrp="1" noChangeArrowheads="1"/>
          </p:cNvSpPr>
          <p:nvPr>
            <p:ph type="title"/>
          </p:nvPr>
        </p:nvSpPr>
        <p:spPr>
          <a:xfrm>
            <a:off x="251520" y="274638"/>
            <a:ext cx="8640960" cy="1143000"/>
          </a:xfrm>
          <a:noFill/>
        </p:spPr>
        <p:txBody>
          <a:bodyPr/>
          <a:lstStyle/>
          <a:p>
            <a:r>
              <a:rPr lang="en-US" dirty="0" smtClean="0">
                <a:latin typeface="Calibri" charset="0"/>
              </a:rPr>
              <a:t>Regional challenges and possibilities</a:t>
            </a:r>
            <a:endParaRPr lang="en-US" dirty="0">
              <a:latin typeface="Calibri"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gfx.aftonbladet-cdn.se/multimedia/archive/00361/11_juli_2005__361289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41" y="-459432"/>
            <a:ext cx="9143999" cy="7785181"/>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8196" name="Title 1"/>
          <p:cNvSpPr>
            <a:spLocks noGrp="1"/>
          </p:cNvSpPr>
          <p:nvPr>
            <p:ph type="title"/>
          </p:nvPr>
        </p:nvSpPr>
        <p:spPr>
          <a:xfrm>
            <a:off x="142874" y="548680"/>
            <a:ext cx="8821613" cy="1725613"/>
          </a:xfrm>
        </p:spPr>
        <p:txBody>
          <a:bodyPr>
            <a:normAutofit/>
          </a:bodyPr>
          <a:lstStyle/>
          <a:p>
            <a:pPr eaLnBrk="1" hangingPunct="1"/>
            <a:r>
              <a:rPr lang="sv-SE" sz="7200" dirty="0" smtClean="0">
                <a:solidFill>
                  <a:schemeClr val="bg1"/>
                </a:solidFill>
                <a:latin typeface="Calibri" charset="0"/>
              </a:rPr>
              <a:t>THANK YOU!</a:t>
            </a:r>
            <a:endParaRPr lang="en-US" sz="7200" dirty="0">
              <a:solidFill>
                <a:schemeClr val="bg1"/>
              </a:solidFill>
              <a:latin typeface="Calibri"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356805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259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58888" y="1300163"/>
            <a:ext cx="9144000" cy="369887"/>
          </a:xfrm>
          <a:prstGeom prst="rect">
            <a:avLst/>
          </a:prstGeom>
          <a:noFill/>
          <a:ln w="12700">
            <a:noFill/>
            <a:miter lim="800000"/>
            <a:headEnd/>
            <a:tailEnd/>
          </a:ln>
          <a:effectLst/>
        </p:spPr>
        <p:txBody>
          <a:bodyPr>
            <a:spAutoFit/>
          </a:bodyPr>
          <a:lstStyle/>
          <a:p>
            <a:pPr>
              <a:defRPr/>
            </a:pPr>
            <a:endParaRPr lang="en-US">
              <a:effectLst>
                <a:outerShdw blurRad="38100" dist="38100" dir="2700000" algn="tl">
                  <a:srgbClr val="000000"/>
                </a:outerShdw>
              </a:effectLst>
              <a:latin typeface="Arial" pitchFamily="34" charset="0"/>
              <a:ea typeface="+mn-ea"/>
            </a:endParaRPr>
          </a:p>
        </p:txBody>
      </p:sp>
      <p:sp>
        <p:nvSpPr>
          <p:cNvPr id="5" name="Rectangle 13"/>
          <p:cNvSpPr>
            <a:spLocks noChangeArrowheads="1"/>
          </p:cNvSpPr>
          <p:nvPr/>
        </p:nvSpPr>
        <p:spPr bwMode="auto">
          <a:xfrm>
            <a:off x="357188" y="5143500"/>
            <a:ext cx="80724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defTabSz="762000">
              <a:lnSpc>
                <a:spcPct val="90000"/>
              </a:lnSpc>
              <a:spcBef>
                <a:spcPct val="50000"/>
              </a:spcBef>
              <a:buSzPct val="100000"/>
            </a:pPr>
            <a:endParaRPr lang="sv-SE" u="sng">
              <a:latin typeface="Times" charset="0"/>
            </a:endParaRPr>
          </a:p>
          <a:p>
            <a:pPr marL="342900" indent="-342900" defTabSz="762000">
              <a:lnSpc>
                <a:spcPct val="90000"/>
              </a:lnSpc>
              <a:spcBef>
                <a:spcPct val="50000"/>
              </a:spcBef>
              <a:buSzPct val="100000"/>
              <a:buFontTx/>
              <a:buChar char="•"/>
            </a:pPr>
            <a:r>
              <a:rPr lang="sv-SE">
                <a:latin typeface="Times" charset="0"/>
              </a:rPr>
              <a:t>Integration of sugarcane ethanol production with livestock production</a:t>
            </a:r>
          </a:p>
          <a:p>
            <a:pPr marL="800100" lvl="1" indent="-342900" defTabSz="762000">
              <a:lnSpc>
                <a:spcPct val="90000"/>
              </a:lnSpc>
              <a:spcBef>
                <a:spcPct val="50000"/>
              </a:spcBef>
              <a:buSzPct val="100000"/>
              <a:buFontTx/>
              <a:buChar char="•"/>
            </a:pPr>
            <a:r>
              <a:rPr lang="sv-SE">
                <a:latin typeface="Times" charset="0"/>
              </a:rPr>
              <a:t>Stimulates livestock productivity increase, creating space for cane</a:t>
            </a:r>
          </a:p>
          <a:p>
            <a:pPr marL="800100" lvl="1" indent="-342900" defTabSz="762000">
              <a:lnSpc>
                <a:spcPct val="90000"/>
              </a:lnSpc>
              <a:spcBef>
                <a:spcPct val="50000"/>
              </a:spcBef>
              <a:buSzPct val="100000"/>
              <a:buFontTx/>
              <a:buChar char="•"/>
            </a:pPr>
            <a:r>
              <a:rPr lang="sv-SE">
                <a:latin typeface="Times" charset="0"/>
              </a:rPr>
              <a:t>Large local socioeconomic benefits and reduced risk of displacement</a:t>
            </a:r>
          </a:p>
          <a:p>
            <a:pPr marL="342900" indent="-342900" defTabSz="762000">
              <a:lnSpc>
                <a:spcPct val="90000"/>
              </a:lnSpc>
              <a:spcBef>
                <a:spcPct val="50000"/>
              </a:spcBef>
              <a:buSzPct val="100000"/>
            </a:pPr>
            <a:endParaRPr lang="sv-SE">
              <a:latin typeface="Times" charset="0"/>
            </a:endParaRPr>
          </a:p>
          <a:p>
            <a:pPr marL="342900" indent="-342900" defTabSz="762000">
              <a:lnSpc>
                <a:spcPct val="90000"/>
              </a:lnSpc>
              <a:spcBef>
                <a:spcPct val="50000"/>
              </a:spcBef>
              <a:buSzPct val="100000"/>
            </a:pPr>
            <a:endParaRPr lang="sv-SE">
              <a:latin typeface="Times" charset="0"/>
            </a:endParaRPr>
          </a:p>
          <a:p>
            <a:pPr marL="342900" indent="-342900" defTabSz="762000">
              <a:lnSpc>
                <a:spcPct val="90000"/>
              </a:lnSpc>
              <a:spcBef>
                <a:spcPct val="50000"/>
              </a:spcBef>
              <a:buSzPct val="100000"/>
            </a:pPr>
            <a:endParaRPr lang="sv-SE">
              <a:latin typeface="Times" charset="0"/>
            </a:endParaRPr>
          </a:p>
          <a:p>
            <a:pPr marL="342900" indent="-342900" defTabSz="762000">
              <a:lnSpc>
                <a:spcPct val="90000"/>
              </a:lnSpc>
              <a:spcBef>
                <a:spcPct val="50000"/>
              </a:spcBef>
              <a:buSzPct val="100000"/>
            </a:pPr>
            <a:endParaRPr lang="en-US">
              <a:latin typeface="Times" charset="0"/>
            </a:endParaRPr>
          </a:p>
        </p:txBody>
      </p:sp>
      <p:sp>
        <p:nvSpPr>
          <p:cNvPr id="6" name="Text Box 5"/>
          <p:cNvSpPr txBox="1">
            <a:spLocks noChangeArrowheads="1"/>
          </p:cNvSpPr>
          <p:nvPr/>
        </p:nvSpPr>
        <p:spPr bwMode="auto">
          <a:xfrm>
            <a:off x="0" y="549275"/>
            <a:ext cx="9144000" cy="769938"/>
          </a:xfrm>
          <a:prstGeom prst="rect">
            <a:avLst/>
          </a:prstGeom>
          <a:noFill/>
          <a:ln w="12700">
            <a:no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sv-SE" sz="4400" dirty="0" err="1">
                <a:latin typeface="Calibri" charset="0"/>
              </a:rPr>
              <a:t>Bioenergy-food</a:t>
            </a:r>
            <a:r>
              <a:rPr lang="sv-SE" sz="4400" dirty="0">
                <a:latin typeface="Calibri" charset="0"/>
              </a:rPr>
              <a:t> integration…</a:t>
            </a:r>
            <a:endParaRPr lang="en-US" sz="4400" dirty="0">
              <a:latin typeface="Calibri" charset="0"/>
            </a:endParaRPr>
          </a:p>
        </p:txBody>
      </p:sp>
      <p:grpSp>
        <p:nvGrpSpPr>
          <p:cNvPr id="7" name="Group 22"/>
          <p:cNvGrpSpPr>
            <a:grpSpLocks/>
          </p:cNvGrpSpPr>
          <p:nvPr/>
        </p:nvGrpSpPr>
        <p:grpSpPr bwMode="auto">
          <a:xfrm>
            <a:off x="7072313" y="2428875"/>
            <a:ext cx="1484312" cy="2909888"/>
            <a:chOff x="285720" y="1175657"/>
            <a:chExt cx="2199620" cy="3925868"/>
          </a:xfrm>
        </p:grpSpPr>
        <p:pic>
          <p:nvPicPr>
            <p:cNvPr id="8" name="Picture 5" descr="398 30 ok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3786190"/>
              <a:ext cx="2199620" cy="131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ICT23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2500306"/>
              <a:ext cx="2199620" cy="131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409 jäst nånting 30 ok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20" y="1175657"/>
              <a:ext cx="2185704" cy="133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3"/>
          <p:cNvGrpSpPr>
            <a:grpSpLocks/>
          </p:cNvGrpSpPr>
          <p:nvPr/>
        </p:nvGrpSpPr>
        <p:grpSpPr bwMode="auto">
          <a:xfrm>
            <a:off x="714375" y="1357313"/>
            <a:ext cx="5605463" cy="4048125"/>
            <a:chOff x="3244235" y="1428736"/>
            <a:chExt cx="5604969" cy="4048132"/>
          </a:xfrm>
        </p:grpSpPr>
        <p:sp>
          <p:nvSpPr>
            <p:cNvPr id="12" name="Rectangle 2"/>
            <p:cNvSpPr>
              <a:spLocks noChangeArrowheads="1"/>
            </p:cNvSpPr>
            <p:nvPr/>
          </p:nvSpPr>
          <p:spPr bwMode="auto">
            <a:xfrm>
              <a:off x="6088963" y="1904987"/>
              <a:ext cx="2459723" cy="3571881"/>
            </a:xfrm>
            <a:prstGeom prst="rect">
              <a:avLst/>
            </a:prstGeom>
            <a:solidFill>
              <a:srgbClr val="C0C0C0"/>
            </a:solidFill>
            <a:ln w="9525">
              <a:solidFill>
                <a:schemeClr val="tx1"/>
              </a:solidFill>
              <a:miter lim="800000"/>
              <a:headEnd/>
              <a:tailEnd/>
            </a:ln>
          </p:spPr>
          <p:txBody>
            <a:bodyPr lIns="90000" tIns="46800" rIns="90000" bIns="46800" anchor="ctr">
              <a:spAutoFit/>
            </a:bodyPr>
            <a:lstStyle/>
            <a:p>
              <a:endParaRPr lang="en-US"/>
            </a:p>
          </p:txBody>
        </p:sp>
        <p:sp>
          <p:nvSpPr>
            <p:cNvPr id="13" name="Rectangle 3"/>
            <p:cNvSpPr>
              <a:spLocks noChangeArrowheads="1"/>
            </p:cNvSpPr>
            <p:nvPr/>
          </p:nvSpPr>
          <p:spPr bwMode="auto">
            <a:xfrm>
              <a:off x="3286116" y="1904987"/>
              <a:ext cx="2338920" cy="3571881"/>
            </a:xfrm>
            <a:prstGeom prst="rect">
              <a:avLst/>
            </a:prstGeom>
            <a:solidFill>
              <a:srgbClr val="CC9900"/>
            </a:solidFill>
            <a:ln w="9525">
              <a:solidFill>
                <a:schemeClr val="tx1"/>
              </a:solidFill>
              <a:miter lim="800000"/>
              <a:headEnd/>
              <a:tailEnd/>
            </a:ln>
          </p:spPr>
          <p:txBody>
            <a:bodyPr wrap="none" lIns="90000" tIns="46800" rIns="90000" bIns="46800" anchor="ctr">
              <a:spAutoFit/>
            </a:bodyPr>
            <a:lstStyle/>
            <a:p>
              <a:pPr algn="ctr"/>
              <a:endParaRPr lang="en-US"/>
            </a:p>
          </p:txBody>
        </p:sp>
        <p:sp>
          <p:nvSpPr>
            <p:cNvPr id="14" name="Rectangle 4"/>
            <p:cNvSpPr>
              <a:spLocks noChangeArrowheads="1"/>
            </p:cNvSpPr>
            <p:nvPr/>
          </p:nvSpPr>
          <p:spPr bwMode="auto">
            <a:xfrm>
              <a:off x="3286116" y="1904987"/>
              <a:ext cx="1218188" cy="1173618"/>
            </a:xfrm>
            <a:prstGeom prst="rect">
              <a:avLst/>
            </a:prstGeom>
            <a:solidFill>
              <a:srgbClr val="92D050"/>
            </a:solidFill>
            <a:ln w="9525">
              <a:solidFill>
                <a:schemeClr val="tx1"/>
              </a:solidFill>
              <a:miter lim="800000"/>
              <a:headEnd/>
              <a:tailEnd/>
            </a:ln>
          </p:spPr>
          <p:txBody>
            <a:bodyPr wrap="none" lIns="90000" tIns="46800" rIns="90000" bIns="46800" anchor="ctr">
              <a:spAutoFit/>
            </a:bodyPr>
            <a:lstStyle/>
            <a:p>
              <a:endParaRPr lang="en-US"/>
            </a:p>
          </p:txBody>
        </p:sp>
        <p:sp>
          <p:nvSpPr>
            <p:cNvPr id="15" name="Text Box 5"/>
            <p:cNvSpPr txBox="1">
              <a:spLocks noChangeArrowheads="1"/>
            </p:cNvSpPr>
            <p:nvPr/>
          </p:nvSpPr>
          <p:spPr bwMode="auto">
            <a:xfrm>
              <a:off x="3657663" y="1457439"/>
              <a:ext cx="1487949" cy="309958"/>
            </a:xfrm>
            <a:prstGeom prst="rect">
              <a:avLst/>
            </a:prstGeom>
            <a:solidFill>
              <a:srgbClr val="C0C0C0"/>
            </a:solidFill>
            <a:ln w="9525">
              <a:solidFill>
                <a:schemeClr val="tx1"/>
              </a:solidFill>
              <a:miter lim="800000"/>
              <a:headEnd/>
              <a:tailEnd/>
            </a:ln>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Traditional cattle</a:t>
              </a:r>
            </a:p>
          </p:txBody>
        </p:sp>
        <p:sp>
          <p:nvSpPr>
            <p:cNvPr id="16" name="Text Box 6"/>
            <p:cNvSpPr txBox="1">
              <a:spLocks noChangeArrowheads="1"/>
            </p:cNvSpPr>
            <p:nvPr/>
          </p:nvSpPr>
          <p:spPr bwMode="auto">
            <a:xfrm>
              <a:off x="3244235" y="2187978"/>
              <a:ext cx="133431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BR" sz="1400"/>
                <a:t>20 %</a:t>
              </a:r>
            </a:p>
            <a:p>
              <a:pPr algn="ctr" eaLnBrk="1" hangingPunct="1"/>
              <a:r>
                <a:rPr lang="pt-BR" sz="1400"/>
                <a:t>Forest reserve</a:t>
              </a:r>
            </a:p>
          </p:txBody>
        </p:sp>
        <p:sp>
          <p:nvSpPr>
            <p:cNvPr id="17" name="Text Box 7"/>
            <p:cNvSpPr txBox="1">
              <a:spLocks noChangeArrowheads="1"/>
            </p:cNvSpPr>
            <p:nvPr/>
          </p:nvSpPr>
          <p:spPr bwMode="auto">
            <a:xfrm>
              <a:off x="4143923" y="4500979"/>
              <a:ext cx="798914"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a:t>Pasture</a:t>
              </a:r>
            </a:p>
            <a:p>
              <a:pPr algn="ctr" eaLnBrk="1" hangingPunct="1"/>
              <a:r>
                <a:rPr lang="en-US" sz="1400"/>
                <a:t>80%</a:t>
              </a:r>
            </a:p>
          </p:txBody>
        </p:sp>
        <p:sp>
          <p:nvSpPr>
            <p:cNvPr id="18" name="Rectangle 8"/>
            <p:cNvSpPr>
              <a:spLocks noChangeArrowheads="1"/>
            </p:cNvSpPr>
            <p:nvPr/>
          </p:nvSpPr>
          <p:spPr bwMode="auto">
            <a:xfrm>
              <a:off x="6088963" y="1904987"/>
              <a:ext cx="1218188" cy="1173618"/>
            </a:xfrm>
            <a:prstGeom prst="rect">
              <a:avLst/>
            </a:prstGeom>
            <a:solidFill>
              <a:srgbClr val="92D050"/>
            </a:solidFill>
            <a:ln w="9525">
              <a:solidFill>
                <a:schemeClr val="tx1"/>
              </a:solidFill>
              <a:miter lim="800000"/>
              <a:headEnd/>
              <a:tailEnd/>
            </a:ln>
          </p:spPr>
          <p:txBody>
            <a:bodyPr wrap="none" lIns="90000" tIns="46800" rIns="90000" bIns="46800" anchor="ctr">
              <a:spAutoFit/>
            </a:bodyPr>
            <a:lstStyle/>
            <a:p>
              <a:endParaRPr lang="en-US"/>
            </a:p>
          </p:txBody>
        </p:sp>
        <p:sp>
          <p:nvSpPr>
            <p:cNvPr id="19" name="Text Box 9"/>
            <p:cNvSpPr txBox="1">
              <a:spLocks noChangeArrowheads="1"/>
            </p:cNvSpPr>
            <p:nvPr/>
          </p:nvSpPr>
          <p:spPr bwMode="auto">
            <a:xfrm>
              <a:off x="6093023" y="1428736"/>
              <a:ext cx="2756181" cy="309958"/>
            </a:xfrm>
            <a:prstGeom prst="rect">
              <a:avLst/>
            </a:prstGeom>
            <a:solidFill>
              <a:srgbClr val="C0C0C0"/>
            </a:solidFill>
            <a:ln w="9525">
              <a:solidFill>
                <a:schemeClr val="tx1"/>
              </a:solidFill>
              <a:miter lim="800000"/>
              <a:headEnd/>
              <a:tailEnd/>
            </a:ln>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Integrated cattle sugarcane farm</a:t>
              </a:r>
            </a:p>
          </p:txBody>
        </p:sp>
        <p:sp>
          <p:nvSpPr>
            <p:cNvPr id="20" name="Text Box 10"/>
            <p:cNvSpPr txBox="1">
              <a:spLocks noChangeArrowheads="1"/>
            </p:cNvSpPr>
            <p:nvPr/>
          </p:nvSpPr>
          <p:spPr bwMode="auto">
            <a:xfrm>
              <a:off x="6032869" y="2214554"/>
              <a:ext cx="133431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BR" sz="1400"/>
                <a:t>20 %</a:t>
              </a:r>
            </a:p>
            <a:p>
              <a:pPr algn="ctr" eaLnBrk="1" hangingPunct="1"/>
              <a:r>
                <a:rPr lang="pt-BR" sz="1400"/>
                <a:t>Forest reserve</a:t>
              </a:r>
            </a:p>
          </p:txBody>
        </p:sp>
        <p:sp>
          <p:nvSpPr>
            <p:cNvPr id="21" name="Rectangle 11"/>
            <p:cNvSpPr>
              <a:spLocks noChangeArrowheads="1"/>
            </p:cNvSpPr>
            <p:nvPr/>
          </p:nvSpPr>
          <p:spPr bwMode="auto">
            <a:xfrm>
              <a:off x="6088963" y="3078605"/>
              <a:ext cx="1218188" cy="2398263"/>
            </a:xfrm>
            <a:prstGeom prst="rect">
              <a:avLst/>
            </a:prstGeom>
            <a:solidFill>
              <a:srgbClr val="CC9900"/>
            </a:solidFill>
            <a:ln w="9525">
              <a:solidFill>
                <a:schemeClr val="tx1"/>
              </a:solidFill>
              <a:miter lim="800000"/>
              <a:headEnd/>
              <a:tailEnd/>
            </a:ln>
          </p:spPr>
          <p:txBody>
            <a:bodyPr lIns="90000" tIns="46800" rIns="90000" bIns="46800" anchor="ctr">
              <a:spAutoFit/>
            </a:bodyPr>
            <a:lstStyle/>
            <a:p>
              <a:endParaRPr lang="en-US"/>
            </a:p>
          </p:txBody>
        </p:sp>
        <p:sp>
          <p:nvSpPr>
            <p:cNvPr id="22" name="Text Box 12"/>
            <p:cNvSpPr txBox="1">
              <a:spLocks noChangeArrowheads="1"/>
            </p:cNvSpPr>
            <p:nvPr/>
          </p:nvSpPr>
          <p:spPr bwMode="auto">
            <a:xfrm>
              <a:off x="6063584" y="3872711"/>
              <a:ext cx="946391"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a:t>Pasture </a:t>
              </a:r>
            </a:p>
            <a:p>
              <a:pPr algn="ctr" eaLnBrk="1" hangingPunct="1"/>
              <a:r>
                <a:rPr lang="en-US" sz="1400"/>
                <a:t>(summer)</a:t>
              </a:r>
            </a:p>
            <a:p>
              <a:pPr algn="ctr" eaLnBrk="1" hangingPunct="1"/>
              <a:r>
                <a:rPr lang="en-US" sz="1400"/>
                <a:t>30%</a:t>
              </a:r>
            </a:p>
          </p:txBody>
        </p:sp>
        <p:sp>
          <p:nvSpPr>
            <p:cNvPr id="23" name="Text Box 13"/>
            <p:cNvSpPr txBox="1">
              <a:spLocks noChangeArrowheads="1"/>
            </p:cNvSpPr>
            <p:nvPr/>
          </p:nvSpPr>
          <p:spPr bwMode="auto">
            <a:xfrm>
              <a:off x="7531499" y="3414532"/>
              <a:ext cx="1047379"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a:t>Sugarcane</a:t>
              </a:r>
            </a:p>
            <a:p>
              <a:pPr algn="ctr" eaLnBrk="1" hangingPunct="1"/>
              <a:r>
                <a:rPr lang="en-US" sz="1400"/>
                <a:t>50%</a:t>
              </a:r>
            </a:p>
          </p:txBody>
        </p:sp>
        <p:sp>
          <p:nvSpPr>
            <p:cNvPr id="24" name="Text Box 14"/>
            <p:cNvSpPr txBox="1">
              <a:spLocks noChangeArrowheads="1"/>
            </p:cNvSpPr>
            <p:nvPr/>
          </p:nvSpPr>
          <p:spPr bwMode="auto">
            <a:xfrm>
              <a:off x="3286116" y="3214686"/>
              <a:ext cx="244650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20000"/>
                </a:lnSpc>
                <a:buFontTx/>
                <a:buChar char="•"/>
              </a:pPr>
              <a:r>
                <a:rPr lang="en-US" sz="1400">
                  <a:solidFill>
                    <a:srgbClr val="0033CC"/>
                  </a:solidFill>
                </a:rPr>
                <a:t> Winter restricts productivity</a:t>
              </a:r>
            </a:p>
            <a:p>
              <a:pPr eaLnBrk="1" hangingPunct="1">
                <a:lnSpc>
                  <a:spcPct val="120000"/>
                </a:lnSpc>
                <a:buFontTx/>
                <a:buChar char="•"/>
              </a:pPr>
              <a:r>
                <a:rPr lang="en-US" sz="1400">
                  <a:solidFill>
                    <a:srgbClr val="0033CC"/>
                  </a:solidFill>
                </a:rPr>
                <a:t> 20 ha</a:t>
              </a:r>
            </a:p>
            <a:p>
              <a:pPr eaLnBrk="1" hangingPunct="1">
                <a:lnSpc>
                  <a:spcPct val="120000"/>
                </a:lnSpc>
                <a:buFontTx/>
                <a:buChar char="•"/>
              </a:pPr>
              <a:r>
                <a:rPr lang="en-US" sz="1400">
                  <a:solidFill>
                    <a:srgbClr val="0033CC"/>
                  </a:solidFill>
                </a:rPr>
                <a:t> 20 cows (13 in milk prod.)</a:t>
              </a:r>
            </a:p>
            <a:p>
              <a:pPr eaLnBrk="1" hangingPunct="1">
                <a:lnSpc>
                  <a:spcPct val="120000"/>
                </a:lnSpc>
                <a:buFontTx/>
                <a:buChar char="•"/>
              </a:pPr>
              <a:r>
                <a:rPr lang="en-US" sz="1400">
                  <a:solidFill>
                    <a:srgbClr val="0033CC"/>
                  </a:solidFill>
                </a:rPr>
                <a:t> 4.5 L/day</a:t>
              </a:r>
            </a:p>
          </p:txBody>
        </p:sp>
      </p:grpSp>
      <p:sp>
        <p:nvSpPr>
          <p:cNvPr id="25" name="TextBox 24"/>
          <p:cNvSpPr txBox="1">
            <a:spLocks noChangeArrowheads="1"/>
          </p:cNvSpPr>
          <p:nvPr/>
        </p:nvSpPr>
        <p:spPr bwMode="auto">
          <a:xfrm>
            <a:off x="6000750" y="2786063"/>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t>Sugarcane</a:t>
            </a:r>
            <a:endParaRPr lang="en-US" sz="1400"/>
          </a:p>
        </p:txBody>
      </p:sp>
      <p:sp>
        <p:nvSpPr>
          <p:cNvPr id="26" name="TextBox 25"/>
          <p:cNvSpPr txBox="1">
            <a:spLocks noChangeArrowheads="1"/>
          </p:cNvSpPr>
          <p:nvPr/>
        </p:nvSpPr>
        <p:spPr bwMode="auto">
          <a:xfrm>
            <a:off x="6000750" y="4000500"/>
            <a:ext cx="110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t>Winter feed</a:t>
            </a:r>
            <a:endParaRPr lang="en-US" sz="1400"/>
          </a:p>
        </p:txBody>
      </p:sp>
      <p:cxnSp>
        <p:nvCxnSpPr>
          <p:cNvPr id="27" name="Straight Arrow Connector 26"/>
          <p:cNvCxnSpPr/>
          <p:nvPr/>
        </p:nvCxnSpPr>
        <p:spPr>
          <a:xfrm>
            <a:off x="6072188" y="3143250"/>
            <a:ext cx="928687"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72188" y="4357688"/>
            <a:ext cx="928687" cy="1587"/>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 name="TextBox 36"/>
          <p:cNvSpPr txBox="1">
            <a:spLocks noChangeArrowheads="1"/>
          </p:cNvSpPr>
          <p:nvPr/>
        </p:nvSpPr>
        <p:spPr bwMode="auto">
          <a:xfrm>
            <a:off x="7429500" y="1500188"/>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t>Ethanol</a:t>
            </a:r>
            <a:endParaRPr lang="en-US" sz="1400"/>
          </a:p>
        </p:txBody>
      </p:sp>
      <p:cxnSp>
        <p:nvCxnSpPr>
          <p:cNvPr id="30" name="Straight Arrow Connector 29"/>
          <p:cNvCxnSpPr/>
          <p:nvPr/>
        </p:nvCxnSpPr>
        <p:spPr>
          <a:xfrm rot="5400000" flipH="1" flipV="1">
            <a:off x="7501732" y="2070894"/>
            <a:ext cx="571500" cy="15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65896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628800"/>
            <a:ext cx="7175183" cy="1200329"/>
          </a:xfrm>
          <a:prstGeom prst="rect">
            <a:avLst/>
          </a:prstGeom>
          <a:noFill/>
        </p:spPr>
        <p:txBody>
          <a:bodyPr wrap="square" rtlCol="0">
            <a:spAutoFit/>
          </a:bodyPr>
          <a:lstStyle/>
          <a:p>
            <a:r>
              <a:rPr lang="en-US" dirty="0" smtClean="0"/>
              <a:t>Most of the potential for expanding cropland area is concentrated in Latin America and Sub-Saharan Africa. </a:t>
            </a:r>
          </a:p>
          <a:p>
            <a:r>
              <a:rPr lang="en-US" dirty="0" smtClean="0"/>
              <a:t>Much of the area is presently covered by forests and other natural ecosystems and has more or less serious climate/soil constraints</a:t>
            </a:r>
            <a:endParaRPr lang="en-US" dirty="0"/>
          </a:p>
        </p:txBody>
      </p:sp>
      <p:sp>
        <p:nvSpPr>
          <p:cNvPr id="6" name="TextBox 5"/>
          <p:cNvSpPr txBox="1"/>
          <p:nvPr/>
        </p:nvSpPr>
        <p:spPr>
          <a:xfrm>
            <a:off x="3779912" y="5445224"/>
            <a:ext cx="4564095" cy="276999"/>
          </a:xfrm>
          <a:prstGeom prst="rect">
            <a:avLst/>
          </a:prstGeom>
          <a:noFill/>
        </p:spPr>
        <p:txBody>
          <a:bodyPr wrap="none" rtlCol="0">
            <a:spAutoFit/>
          </a:bodyPr>
          <a:lstStyle/>
          <a:p>
            <a:r>
              <a:rPr lang="en-US" sz="1200" dirty="0" smtClean="0"/>
              <a:t>Land suitability for cellulosic crop production (Fischer et al 2009)</a:t>
            </a:r>
            <a:endParaRPr lang="en-US" sz="1200" dirty="0"/>
          </a:p>
        </p:txBody>
      </p:sp>
      <p:pic>
        <p:nvPicPr>
          <p:cNvPr id="7" name="Picture 2" descr="FAO 2002, Cropland resourc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23047"/>
            <a:ext cx="9158288" cy="3462337"/>
          </a:xfrm>
          <a:prstGeom prst="rect">
            <a:avLst/>
          </a:prstGeom>
          <a:noFill/>
          <a:ln w="9525">
            <a:noFill/>
            <a:miter lim="800000"/>
            <a:headEnd/>
            <a:tailEnd/>
          </a:ln>
        </p:spPr>
      </p:pic>
      <p:sp>
        <p:nvSpPr>
          <p:cNvPr id="8" name="Title 1"/>
          <p:cNvSpPr>
            <a:spLocks noGrp="1"/>
          </p:cNvSpPr>
          <p:nvPr>
            <p:ph type="title"/>
          </p:nvPr>
        </p:nvSpPr>
        <p:spPr>
          <a:xfrm>
            <a:off x="457200" y="274638"/>
            <a:ext cx="8229600" cy="1143000"/>
          </a:xfrm>
        </p:spPr>
        <p:txBody>
          <a:bodyPr/>
          <a:lstStyle/>
          <a:p>
            <a:r>
              <a:rPr lang="en-US" sz="3200" dirty="0" smtClean="0"/>
              <a:t>Bioenergy Potentials: the supply side (part 1)</a:t>
            </a:r>
            <a:endParaRPr lang="en-US" sz="3200" dirty="0"/>
          </a:p>
        </p:txBody>
      </p:sp>
      <p:sp>
        <p:nvSpPr>
          <p:cNvPr id="4" name="TextBox 3"/>
          <p:cNvSpPr txBox="1"/>
          <p:nvPr/>
        </p:nvSpPr>
        <p:spPr>
          <a:xfrm>
            <a:off x="4427984" y="4293676"/>
            <a:ext cx="2185907" cy="215444"/>
          </a:xfrm>
          <a:prstGeom prst="rect">
            <a:avLst/>
          </a:prstGeom>
          <a:solidFill>
            <a:schemeClr val="bg1"/>
          </a:solidFill>
        </p:spPr>
        <p:txBody>
          <a:bodyPr wrap="none" lIns="0" tIns="0" rIns="0" bIns="0" rtlCol="0">
            <a:spAutoFit/>
          </a:bodyPr>
          <a:lstStyle/>
          <a:p>
            <a:r>
              <a:rPr lang="en-US" sz="1400" dirty="0" smtClean="0"/>
              <a:t>Cropland around year 2000</a:t>
            </a:r>
            <a:endParaRPr lang="en-US" sz="1400" dirty="0"/>
          </a:p>
        </p:txBody>
      </p:sp>
      <p:sp>
        <p:nvSpPr>
          <p:cNvPr id="9" name="TextBox 8"/>
          <p:cNvSpPr txBox="1"/>
          <p:nvPr/>
        </p:nvSpPr>
        <p:spPr>
          <a:xfrm>
            <a:off x="4427984" y="4581128"/>
            <a:ext cx="1728192" cy="430887"/>
          </a:xfrm>
          <a:prstGeom prst="rect">
            <a:avLst/>
          </a:prstGeom>
          <a:solidFill>
            <a:schemeClr val="bg1"/>
          </a:solidFill>
        </p:spPr>
        <p:txBody>
          <a:bodyPr wrap="square" lIns="0" tIns="0" rIns="0" bIns="0" rtlCol="0">
            <a:spAutoFit/>
          </a:bodyPr>
          <a:lstStyle/>
          <a:p>
            <a:r>
              <a:rPr lang="en-US" sz="1400" dirty="0" smtClean="0"/>
              <a:t>Total suitable for rain-fed crop production</a:t>
            </a:r>
            <a:endParaRPr lang="en-US" sz="1400" dirty="0"/>
          </a:p>
        </p:txBody>
      </p:sp>
    </p:spTree>
    <p:extLst>
      <p:ext uri="{BB962C8B-B14F-4D97-AF65-F5344CB8AC3E}">
        <p14:creationId xmlns:p14="http://schemas.microsoft.com/office/powerpoint/2010/main" val="267829735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68313" y="1551012"/>
            <a:ext cx="8229600" cy="4686300"/>
          </a:xfrm>
        </p:spPr>
        <p:txBody>
          <a:bodyPr/>
          <a:lstStyle/>
          <a:p>
            <a:pPr eaLnBrk="1" hangingPunct="1">
              <a:lnSpc>
                <a:spcPct val="80000"/>
              </a:lnSpc>
            </a:pPr>
            <a:r>
              <a:rPr lang="en-US" sz="2800" dirty="0">
                <a:latin typeface="Times" charset="0"/>
                <a:cs typeface="ＭＳ Ｐゴシック" charset="0"/>
              </a:rPr>
              <a:t>Establishment of bioenergy plantations can also lead to that CO</a:t>
            </a:r>
            <a:r>
              <a:rPr lang="en-US" sz="2800" baseline="-25000" dirty="0">
                <a:latin typeface="Times" charset="0"/>
                <a:cs typeface="ＭＳ Ｐゴシック" charset="0"/>
              </a:rPr>
              <a:t>2</a:t>
            </a:r>
            <a:r>
              <a:rPr lang="en-US" sz="2800" dirty="0">
                <a:latin typeface="Times" charset="0"/>
                <a:cs typeface="ＭＳ Ｐゴシック" charset="0"/>
              </a:rPr>
              <a:t> is assimilated into soils and </a:t>
            </a:r>
            <a:r>
              <a:rPr lang="en-US" sz="2800" dirty="0" smtClean="0">
                <a:latin typeface="Times" charset="0"/>
                <a:cs typeface="ＭＳ Ｐゴシック" charset="0"/>
              </a:rPr>
              <a:t>biomass, enhancing </a:t>
            </a:r>
            <a:r>
              <a:rPr lang="en-US" sz="2800" dirty="0">
                <a:latin typeface="Times" charset="0"/>
                <a:cs typeface="ＭＳ Ｐゴシック" charset="0"/>
              </a:rPr>
              <a:t>the </a:t>
            </a:r>
            <a:r>
              <a:rPr lang="en-US" sz="2800" dirty="0" smtClean="0">
                <a:latin typeface="Times" charset="0"/>
                <a:cs typeface="ＭＳ Ｐゴシック" charset="0"/>
              </a:rPr>
              <a:t>GHG savings. </a:t>
            </a:r>
            <a:r>
              <a:rPr lang="en-US" sz="2800" dirty="0" smtClean="0">
                <a:solidFill>
                  <a:srgbClr val="FF0000"/>
                </a:solidFill>
                <a:latin typeface="Times" charset="0"/>
                <a:cs typeface="ＭＳ Ｐゴシック" charset="0"/>
              </a:rPr>
              <a:t>Wisely located, designed and managed plantations can also provide additional environmental services, including be beneficial for biodiversity</a:t>
            </a:r>
            <a:endParaRPr lang="en-US" sz="2800" dirty="0">
              <a:solidFill>
                <a:srgbClr val="FF0000"/>
              </a:solidFill>
              <a:latin typeface="Times" charset="0"/>
              <a:cs typeface="ＭＳ Ｐゴシック" charset="0"/>
            </a:endParaRPr>
          </a:p>
        </p:txBody>
      </p:sp>
      <p:grpSp>
        <p:nvGrpSpPr>
          <p:cNvPr id="14339" name="Group 18"/>
          <p:cNvGrpSpPr>
            <a:grpSpLocks/>
          </p:cNvGrpSpPr>
          <p:nvPr/>
        </p:nvGrpSpPr>
        <p:grpSpPr bwMode="auto">
          <a:xfrm>
            <a:off x="611188" y="3410793"/>
            <a:ext cx="8286750" cy="3330575"/>
            <a:chOff x="642910" y="3357562"/>
            <a:chExt cx="8286776" cy="3330574"/>
          </a:xfrm>
        </p:grpSpPr>
        <p:grpSp>
          <p:nvGrpSpPr>
            <p:cNvPr id="14340" name="Group 28"/>
            <p:cNvGrpSpPr>
              <a:grpSpLocks/>
            </p:cNvGrpSpPr>
            <p:nvPr/>
          </p:nvGrpSpPr>
          <p:grpSpPr bwMode="auto">
            <a:xfrm>
              <a:off x="642910" y="3357564"/>
              <a:ext cx="8286776" cy="3330570"/>
              <a:chOff x="142875" y="3214687"/>
              <a:chExt cx="9001125" cy="3687763"/>
            </a:xfrm>
          </p:grpSpPr>
          <p:sp>
            <p:nvSpPr>
              <p:cNvPr id="8" name="Rectangle 7"/>
              <p:cNvSpPr>
                <a:spLocks noChangeArrowheads="1"/>
              </p:cNvSpPr>
              <p:nvPr/>
            </p:nvSpPr>
            <p:spPr bwMode="auto">
              <a:xfrm>
                <a:off x="142875" y="5786279"/>
                <a:ext cx="2786555" cy="21444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25400">
                <a:solidFill>
                  <a:srgbClr val="031B50"/>
                </a:solidFill>
                <a:miter lim="800000"/>
                <a:headEnd/>
                <a:tailEnd/>
              </a:ln>
              <a:effectLst>
                <a:outerShdw blurRad="63500" dist="50800" sx="999" sy="999" algn="ctr" rotWithShape="0">
                  <a:schemeClr val="bg1">
                    <a:alpha val="74998"/>
                  </a:schemeClr>
                </a:outerShdw>
              </a:effectLst>
            </p:spPr>
            <p:txBody>
              <a:bodyPr anchor="ctr"/>
              <a:lstStyle/>
              <a:p>
                <a:pPr algn="ctr">
                  <a:defRPr/>
                </a:pPr>
                <a:endParaRPr lang="en-US">
                  <a:solidFill>
                    <a:schemeClr val="lt1"/>
                  </a:solidFill>
                  <a:latin typeface="+mn-lt"/>
                  <a:ea typeface="+mn-ea"/>
                </a:endParaRPr>
              </a:p>
            </p:txBody>
          </p:sp>
          <p:cxnSp>
            <p:nvCxnSpPr>
              <p:cNvPr id="9" name="Straight Arrow Connector 8"/>
              <p:cNvCxnSpPr/>
              <p:nvPr/>
            </p:nvCxnSpPr>
            <p:spPr>
              <a:xfrm>
                <a:off x="3000128" y="5858346"/>
                <a:ext cx="2072673" cy="1758"/>
              </a:xfrm>
              <a:prstGeom prst="straightConnector1">
                <a:avLst/>
              </a:prstGeom>
              <a:ln w="38100">
                <a:solidFill>
                  <a:srgbClr val="C00000"/>
                </a:solidFill>
                <a:tailEnd type="triangle" w="med" len="sm"/>
              </a:ln>
            </p:spPr>
            <p:style>
              <a:lnRef idx="1">
                <a:schemeClr val="accent1"/>
              </a:lnRef>
              <a:fillRef idx="0">
                <a:schemeClr val="accent1"/>
              </a:fillRef>
              <a:effectRef idx="0">
                <a:schemeClr val="accent1"/>
              </a:effectRef>
              <a:fontRef idx="minor">
                <a:schemeClr val="tx1"/>
              </a:fontRef>
            </p:style>
          </p:cxnSp>
          <p:sp>
            <p:nvSpPr>
              <p:cNvPr id="14344" name="TextBox 11"/>
              <p:cNvSpPr txBox="1">
                <a:spLocks noChangeArrowheads="1"/>
              </p:cNvSpPr>
              <p:nvPr/>
            </p:nvSpPr>
            <p:spPr bwMode="auto">
              <a:xfrm>
                <a:off x="428625" y="5357813"/>
                <a:ext cx="2066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a:t>Small C stock</a:t>
                </a:r>
                <a:endParaRPr lang="en-US"/>
              </a:p>
            </p:txBody>
          </p:sp>
          <p:sp>
            <p:nvSpPr>
              <p:cNvPr id="14345" name="TextBox 19"/>
              <p:cNvSpPr txBox="1">
                <a:spLocks noChangeArrowheads="1"/>
              </p:cNvSpPr>
              <p:nvPr/>
            </p:nvSpPr>
            <p:spPr bwMode="auto">
              <a:xfrm>
                <a:off x="714375" y="6072188"/>
                <a:ext cx="1825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sz="1600">
                    <a:solidFill>
                      <a:srgbClr val="C00000"/>
                    </a:solidFill>
                  </a:rPr>
                  <a:t>Degraded pasture</a:t>
                </a:r>
                <a:endParaRPr lang="en-US" sz="1600">
                  <a:solidFill>
                    <a:srgbClr val="C00000"/>
                  </a:solidFill>
                </a:endParaRPr>
              </a:p>
            </p:txBody>
          </p:sp>
          <p:sp>
            <p:nvSpPr>
              <p:cNvPr id="14346" name="TextBox 20"/>
              <p:cNvSpPr txBox="1">
                <a:spLocks noChangeArrowheads="1"/>
              </p:cNvSpPr>
              <p:nvPr/>
            </p:nvSpPr>
            <p:spPr bwMode="auto">
              <a:xfrm>
                <a:off x="4929188" y="6072188"/>
                <a:ext cx="4214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sz="1600">
                    <a:solidFill>
                      <a:srgbClr val="C00000"/>
                    </a:solidFill>
                  </a:rPr>
                  <a:t>Bioenergy plantation</a:t>
                </a:r>
                <a:r>
                  <a:rPr lang="sv-SE" sz="1600"/>
                  <a:t>: </a:t>
                </a:r>
                <a:r>
                  <a:rPr lang="en-US" sz="1600"/>
                  <a:t>CO</a:t>
                </a:r>
                <a:r>
                  <a:rPr lang="en-US" sz="1600" baseline="-25000"/>
                  <a:t>2</a:t>
                </a:r>
                <a:r>
                  <a:rPr lang="en-US" sz="1600"/>
                  <a:t> assimilation in growing plantation enhances CO</a:t>
                </a:r>
                <a:r>
                  <a:rPr lang="en-US" sz="1600" baseline="-25000"/>
                  <a:t>2 </a:t>
                </a:r>
                <a:r>
                  <a:rPr lang="en-US" sz="1600"/>
                  <a:t>benefits</a:t>
                </a:r>
              </a:p>
              <a:p>
                <a:endParaRPr lang="en-US" sz="1600"/>
              </a:p>
            </p:txBody>
          </p:sp>
          <p:sp>
            <p:nvSpPr>
              <p:cNvPr id="13" name="Up Arrow 12"/>
              <p:cNvSpPr/>
              <p:nvPr/>
            </p:nvSpPr>
            <p:spPr>
              <a:xfrm rot="10800000">
                <a:off x="3714010" y="4286915"/>
                <a:ext cx="358666" cy="149936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8" name="TextBox 15"/>
              <p:cNvSpPr txBox="1">
                <a:spLocks noChangeArrowheads="1"/>
              </p:cNvSpPr>
              <p:nvPr/>
            </p:nvSpPr>
            <p:spPr bwMode="auto">
              <a:xfrm>
                <a:off x="3571875" y="385762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a:t>CO</a:t>
                </a:r>
                <a:r>
                  <a:rPr lang="sv-SE" baseline="-25000"/>
                  <a:t>2</a:t>
                </a:r>
                <a:endParaRPr lang="en-US"/>
              </a:p>
            </p:txBody>
          </p:sp>
          <p:sp>
            <p:nvSpPr>
              <p:cNvPr id="15" name="Rectangle 14"/>
              <p:cNvSpPr>
                <a:spLocks noChangeArrowheads="1"/>
              </p:cNvSpPr>
              <p:nvPr/>
            </p:nvSpPr>
            <p:spPr bwMode="auto">
              <a:xfrm>
                <a:off x="5143500" y="5287077"/>
                <a:ext cx="2786555" cy="71364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5400">
                <a:solidFill>
                  <a:srgbClr val="031B50"/>
                </a:solidFill>
                <a:miter lim="800000"/>
                <a:headEnd/>
                <a:tailEnd/>
              </a:ln>
            </p:spPr>
            <p:txBody>
              <a:bodyPr anchor="ctr"/>
              <a:lstStyle/>
              <a:p>
                <a:pPr algn="ctr">
                  <a:defRPr/>
                </a:pPr>
                <a:endParaRPr lang="en-US">
                  <a:solidFill>
                    <a:schemeClr val="lt1"/>
                  </a:solidFill>
                  <a:latin typeface="+mn-lt"/>
                  <a:ea typeface="+mn-ea"/>
                </a:endParaRPr>
              </a:p>
            </p:txBody>
          </p:sp>
          <p:sp>
            <p:nvSpPr>
              <p:cNvPr id="14350" name="TextBox 12"/>
              <p:cNvSpPr txBox="1">
                <a:spLocks noChangeArrowheads="1"/>
              </p:cNvSpPr>
              <p:nvPr/>
            </p:nvSpPr>
            <p:spPr bwMode="auto">
              <a:xfrm>
                <a:off x="5429256" y="5429264"/>
                <a:ext cx="218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a:solidFill>
                      <a:schemeClr val="bg1"/>
                    </a:solidFill>
                  </a:rPr>
                  <a:t>Larger C stock</a:t>
                </a:r>
                <a:endParaRPr lang="en-US">
                  <a:solidFill>
                    <a:schemeClr val="bg1"/>
                  </a:solidFill>
                </a:endParaRPr>
              </a:p>
            </p:txBody>
          </p:sp>
          <p:sp>
            <p:nvSpPr>
              <p:cNvPr id="17" name="Curved Up Arrow 16"/>
              <p:cNvSpPr/>
              <p:nvPr/>
            </p:nvSpPr>
            <p:spPr>
              <a:xfrm>
                <a:off x="5214198" y="4571671"/>
                <a:ext cx="2643434" cy="6433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Curved Up Arrow 17"/>
              <p:cNvSpPr/>
              <p:nvPr/>
            </p:nvSpPr>
            <p:spPr>
              <a:xfrm rot="10800000">
                <a:off x="5072801" y="3214685"/>
                <a:ext cx="2641709" cy="7136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353" name="TextBox 18"/>
              <p:cNvSpPr txBox="1">
                <a:spLocks noChangeArrowheads="1"/>
              </p:cNvSpPr>
              <p:nvPr/>
            </p:nvSpPr>
            <p:spPr bwMode="auto">
              <a:xfrm>
                <a:off x="4929188" y="3929062"/>
                <a:ext cx="955806" cy="64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sz="1600"/>
                  <a:t>Crop growth</a:t>
                </a:r>
                <a:endParaRPr lang="en-US" sz="1600"/>
              </a:p>
            </p:txBody>
          </p:sp>
          <p:sp>
            <p:nvSpPr>
              <p:cNvPr id="20" name="TextBox 19"/>
              <p:cNvSpPr txBox="1"/>
              <p:nvPr/>
            </p:nvSpPr>
            <p:spPr>
              <a:xfrm>
                <a:off x="5786683" y="3286753"/>
                <a:ext cx="1357067" cy="783958"/>
              </a:xfrm>
              <a:prstGeom prst="rect">
                <a:avLst/>
              </a:prstGeom>
              <a:noFill/>
            </p:spPr>
            <p:txBody>
              <a:bodyPr>
                <a:spAutoFit/>
              </a:bodyPr>
              <a:lstStyle/>
              <a:p>
                <a:pPr>
                  <a:defRPr/>
                </a:pPr>
                <a:r>
                  <a:rPr lang="sv-SE" sz="4000" dirty="0">
                    <a:solidFill>
                      <a:schemeClr val="accent1">
                        <a:lumMod val="75000"/>
                      </a:schemeClr>
                    </a:solidFill>
                    <a:latin typeface="Arial" charset="0"/>
                    <a:ea typeface="ＭＳ Ｐゴシック" pitchFamily="-112" charset="-128"/>
                  </a:rPr>
                  <a:t>CO</a:t>
                </a:r>
                <a:r>
                  <a:rPr lang="sv-SE" sz="4000" baseline="-25000" dirty="0">
                    <a:solidFill>
                      <a:schemeClr val="accent1">
                        <a:lumMod val="75000"/>
                      </a:schemeClr>
                    </a:solidFill>
                    <a:latin typeface="Arial" charset="0"/>
                    <a:ea typeface="ＭＳ Ｐゴシック" pitchFamily="-112" charset="-128"/>
                  </a:rPr>
                  <a:t>2</a:t>
                </a:r>
                <a:endParaRPr lang="en-US" sz="4000" dirty="0">
                  <a:solidFill>
                    <a:schemeClr val="accent1">
                      <a:lumMod val="75000"/>
                    </a:schemeClr>
                  </a:solidFill>
                  <a:latin typeface="Arial" charset="0"/>
                  <a:ea typeface="ＭＳ Ｐゴシック" pitchFamily="-112" charset="-128"/>
                </a:endParaRPr>
              </a:p>
            </p:txBody>
          </p:sp>
          <p:sp>
            <p:nvSpPr>
              <p:cNvPr id="21" name="TextBox 20"/>
              <p:cNvSpPr txBox="1"/>
              <p:nvPr/>
            </p:nvSpPr>
            <p:spPr>
              <a:xfrm>
                <a:off x="5572863" y="4501361"/>
                <a:ext cx="2000250" cy="460531"/>
              </a:xfrm>
              <a:prstGeom prst="rect">
                <a:avLst/>
              </a:prstGeom>
              <a:noFill/>
            </p:spPr>
            <p:txBody>
              <a:bodyPr>
                <a:spAutoFit/>
              </a:bodyPr>
              <a:lstStyle/>
              <a:p>
                <a:pPr>
                  <a:defRPr/>
                </a:pPr>
                <a:r>
                  <a:rPr lang="sv-SE" dirty="0">
                    <a:solidFill>
                      <a:schemeClr val="accent1">
                        <a:lumMod val="75000"/>
                      </a:schemeClr>
                    </a:solidFill>
                    <a:latin typeface="Arial" charset="0"/>
                    <a:ea typeface="ＭＳ Ｐゴシック" pitchFamily="-112" charset="-128"/>
                  </a:rPr>
                  <a:t>Closed loop</a:t>
                </a:r>
                <a:endParaRPr lang="en-US" dirty="0">
                  <a:solidFill>
                    <a:schemeClr val="accent1">
                      <a:lumMod val="75000"/>
                    </a:schemeClr>
                  </a:solidFill>
                  <a:latin typeface="Arial" charset="0"/>
                  <a:ea typeface="ＭＳ Ｐゴシック" pitchFamily="-112" charset="-128"/>
                </a:endParaRPr>
              </a:p>
            </p:txBody>
          </p:sp>
        </p:grpSp>
        <p:sp>
          <p:nvSpPr>
            <p:cNvPr id="14341" name="TextBox 22"/>
            <p:cNvSpPr txBox="1">
              <a:spLocks noChangeArrowheads="1"/>
            </p:cNvSpPr>
            <p:nvPr/>
          </p:nvSpPr>
          <p:spPr bwMode="auto">
            <a:xfrm>
              <a:off x="6858016" y="4027119"/>
              <a:ext cx="18121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sv-SE" sz="1600"/>
                <a:t>Biofuel production and use</a:t>
              </a:r>
              <a:endParaRPr lang="en-US" sz="1600"/>
            </a:p>
          </p:txBody>
        </p:sp>
      </p:grpSp>
      <p:sp>
        <p:nvSpPr>
          <p:cNvPr id="22" name="Title 1"/>
          <p:cNvSpPr>
            <a:spLocks noGrp="1"/>
          </p:cNvSpPr>
          <p:nvPr>
            <p:ph type="title"/>
          </p:nvPr>
        </p:nvSpPr>
        <p:spPr>
          <a:xfrm>
            <a:off x="457200" y="274638"/>
            <a:ext cx="8229600" cy="1143000"/>
          </a:xfrm>
        </p:spPr>
        <p:txBody>
          <a:bodyPr/>
          <a:lstStyle/>
          <a:p>
            <a:r>
              <a:rPr lang="en-US" sz="3200" dirty="0"/>
              <a:t>Expanding bioenergy : </a:t>
            </a:r>
            <a:r>
              <a:rPr lang="en-US" sz="3200" dirty="0">
                <a:solidFill>
                  <a:srgbClr val="FF0000"/>
                </a:solidFill>
              </a:rPr>
              <a:t>challenges</a:t>
            </a:r>
            <a:endParaRPr lang="en-US" sz="3200" dirty="0"/>
          </a:p>
        </p:txBody>
      </p:sp>
    </p:spTree>
    <p:extLst>
      <p:ext uri="{BB962C8B-B14F-4D97-AF65-F5344CB8AC3E}">
        <p14:creationId xmlns:p14="http://schemas.microsoft.com/office/powerpoint/2010/main" val="2484240911"/>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628800"/>
            <a:ext cx="7175183" cy="646331"/>
          </a:xfrm>
          <a:prstGeom prst="rect">
            <a:avLst/>
          </a:prstGeom>
          <a:noFill/>
        </p:spPr>
        <p:txBody>
          <a:bodyPr wrap="square" rtlCol="0">
            <a:spAutoFit/>
          </a:bodyPr>
          <a:lstStyle/>
          <a:p>
            <a:r>
              <a:rPr lang="en-US" dirty="0" smtClean="0"/>
              <a:t>There are significant yield gaps to exploit so potential for improving yield levels in many places </a:t>
            </a:r>
            <a:endParaRPr lang="en-US" dirty="0"/>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68" y="2084615"/>
            <a:ext cx="2520280" cy="460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p>
            <a:r>
              <a:rPr lang="en-US" sz="3200" dirty="0" smtClean="0"/>
              <a:t>Bioenergy Potentials: the supply side (part 2)</a:t>
            </a:r>
            <a:endParaRPr lang="en-US" sz="3200" dirty="0"/>
          </a:p>
        </p:txBody>
      </p:sp>
      <p:pic>
        <p:nvPicPr>
          <p:cNvPr id="10" name="Picture 5" descr="Bon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2953322"/>
            <a:ext cx="5256240" cy="31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64227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http://gfx.aftonbladet-cdn.se/multimedia/archive/00361/11_juli_2005__361289w.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14749"/>
            <a:ext cx="9143999" cy="7785181"/>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8520" y="-457200"/>
            <a:ext cx="9361040" cy="7918648"/>
          </a:xfrm>
          <a:prstGeom prst="rect">
            <a:avLst/>
          </a:prstGeom>
          <a:solidFill>
            <a:schemeClr val="bg1">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827013" y="-344017"/>
            <a:ext cx="799782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762000"/>
            <a:r>
              <a:rPr lang="sv-SE" sz="4000" dirty="0" err="1"/>
              <a:t>Atmospheric</a:t>
            </a:r>
            <a:r>
              <a:rPr lang="sv-SE" sz="4000" dirty="0"/>
              <a:t> CO</a:t>
            </a:r>
            <a:r>
              <a:rPr lang="sv-SE" sz="4000" baseline="-25000" dirty="0"/>
              <a:t>2</a:t>
            </a:r>
            <a:r>
              <a:rPr lang="sv-SE" sz="4000" dirty="0"/>
              <a:t> </a:t>
            </a:r>
            <a:r>
              <a:rPr lang="sv-SE" sz="4000" dirty="0" err="1"/>
              <a:t>concentration</a:t>
            </a:r>
            <a:r>
              <a:rPr lang="sv-SE" sz="4000" dirty="0"/>
              <a:t/>
            </a:r>
            <a:br>
              <a:rPr lang="sv-SE" sz="4000" dirty="0"/>
            </a:br>
            <a:r>
              <a:rPr lang="sv-SE" sz="1600" dirty="0"/>
              <a:t/>
            </a:r>
            <a:br>
              <a:rPr lang="sv-SE" sz="1600" dirty="0"/>
            </a:br>
            <a:r>
              <a:rPr lang="sv-SE" sz="1600" dirty="0"/>
              <a:t/>
            </a:r>
            <a:br>
              <a:rPr lang="sv-SE" sz="1600" dirty="0"/>
            </a:br>
            <a:r>
              <a:rPr lang="sv-SE" sz="1600" dirty="0"/>
              <a:t/>
            </a:r>
            <a:br>
              <a:rPr lang="sv-SE" sz="1600" dirty="0"/>
            </a:br>
            <a:r>
              <a:rPr lang="sv-SE" sz="1600" dirty="0"/>
              <a:t/>
            </a:r>
            <a:br>
              <a:rPr lang="sv-SE" sz="1600" dirty="0"/>
            </a:br>
            <a:r>
              <a:rPr lang="sv-SE" sz="1600" dirty="0"/>
              <a:t/>
            </a:r>
            <a:br>
              <a:rPr lang="sv-SE" sz="1600" dirty="0"/>
            </a:br>
            <a:r>
              <a:rPr lang="sv-SE" sz="2800" dirty="0" err="1"/>
              <a:t>during</a:t>
            </a:r>
            <a:r>
              <a:rPr lang="sv-SE" sz="2800" dirty="0"/>
              <a:t> the </a:t>
            </a:r>
            <a:r>
              <a:rPr lang="sv-SE" sz="2800" dirty="0" err="1"/>
              <a:t>past</a:t>
            </a:r>
            <a:r>
              <a:rPr lang="sv-SE" sz="2800" dirty="0"/>
              <a:t> 400 000 </a:t>
            </a:r>
            <a:r>
              <a:rPr lang="sv-SE" sz="2800" dirty="0" err="1"/>
              <a:t>years</a:t>
            </a:r>
            <a:r>
              <a:rPr lang="sv-SE" sz="2800" dirty="0"/>
              <a:t/>
            </a:r>
            <a:br>
              <a:rPr lang="sv-SE" sz="2800" dirty="0"/>
            </a:br>
            <a:r>
              <a:rPr lang="sv-SE" sz="2800" dirty="0"/>
              <a:t>(from the Vostok </a:t>
            </a:r>
            <a:r>
              <a:rPr lang="sv-SE" sz="2800" dirty="0" err="1"/>
              <a:t>Ice</a:t>
            </a:r>
            <a:r>
              <a:rPr lang="sv-SE" sz="2800" dirty="0"/>
              <a:t> </a:t>
            </a:r>
            <a:r>
              <a:rPr lang="sv-SE" sz="2800" dirty="0" err="1"/>
              <a:t>Core</a:t>
            </a:r>
            <a:r>
              <a:rPr lang="sv-SE" sz="2800" dirty="0"/>
              <a:t>)</a:t>
            </a:r>
            <a:endParaRPr lang="en-US" sz="2800" dirty="0"/>
          </a:p>
        </p:txBody>
      </p:sp>
      <p:pic>
        <p:nvPicPr>
          <p:cNvPr id="7" name="Picture 5" descr="vostok-ice-core_CO2_Temp"/>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4335933"/>
            <a:ext cx="78359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6"/>
          <p:cNvSpPr>
            <a:spLocks noChangeShapeType="1"/>
          </p:cNvSpPr>
          <p:nvPr/>
        </p:nvSpPr>
        <p:spPr bwMode="auto">
          <a:xfrm flipV="1">
            <a:off x="8481938" y="3616796"/>
            <a:ext cx="49213" cy="9191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7"/>
          <p:cNvSpPr txBox="1">
            <a:spLocks noChangeArrowheads="1"/>
          </p:cNvSpPr>
          <p:nvPr/>
        </p:nvSpPr>
        <p:spPr bwMode="auto">
          <a:xfrm>
            <a:off x="6105451" y="3404071"/>
            <a:ext cx="2046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sv-SE" sz="1800" dirty="0" err="1">
                <a:latin typeface="Arial" charset="0"/>
              </a:rPr>
              <a:t>Today</a:t>
            </a:r>
            <a:r>
              <a:rPr lang="sv-SE" sz="1800" dirty="0">
                <a:latin typeface="Arial" charset="0"/>
              </a:rPr>
              <a:t> ~392 ppm</a:t>
            </a:r>
            <a:endParaRPr lang="en-US" sz="1800" dirty="0">
              <a:latin typeface="Arial" charset="0"/>
            </a:endParaRPr>
          </a:p>
        </p:txBody>
      </p:sp>
      <p:sp>
        <p:nvSpPr>
          <p:cNvPr id="10" name="Line 8"/>
          <p:cNvSpPr>
            <a:spLocks noChangeShapeType="1"/>
          </p:cNvSpPr>
          <p:nvPr/>
        </p:nvSpPr>
        <p:spPr bwMode="auto">
          <a:xfrm flipV="1">
            <a:off x="8000926" y="3575521"/>
            <a:ext cx="465137" cy="15875"/>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1" name="Group 9"/>
          <p:cNvGrpSpPr>
            <a:grpSpLocks/>
          </p:cNvGrpSpPr>
          <p:nvPr/>
        </p:nvGrpSpPr>
        <p:grpSpPr bwMode="auto">
          <a:xfrm>
            <a:off x="5773663" y="879946"/>
            <a:ext cx="2830513" cy="2736850"/>
            <a:chOff x="3832" y="663"/>
            <a:chExt cx="1783" cy="1724"/>
          </a:xfrm>
        </p:grpSpPr>
        <p:sp>
          <p:nvSpPr>
            <p:cNvPr id="12" name="Text Box 10"/>
            <p:cNvSpPr txBox="1">
              <a:spLocks noChangeArrowheads="1"/>
            </p:cNvSpPr>
            <p:nvPr/>
          </p:nvSpPr>
          <p:spPr bwMode="auto">
            <a:xfrm>
              <a:off x="3832" y="908"/>
              <a:ext cx="1637" cy="3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70000"/>
                </a:lnSpc>
                <a:spcBef>
                  <a:spcPct val="50000"/>
                </a:spcBef>
              </a:pPr>
              <a:r>
                <a:rPr lang="sv-SE" sz="1800" dirty="0" err="1">
                  <a:latin typeface="Arial" charset="0"/>
                </a:rPr>
                <a:t>Year</a:t>
              </a:r>
              <a:r>
                <a:rPr lang="sv-SE" sz="1800" dirty="0">
                  <a:latin typeface="Arial" charset="0"/>
                </a:rPr>
                <a:t> 2100 </a:t>
              </a:r>
              <a:r>
                <a:rPr lang="sv-SE" sz="1800" dirty="0" err="1">
                  <a:latin typeface="Arial" charset="0"/>
                </a:rPr>
                <a:t>if</a:t>
              </a:r>
              <a:r>
                <a:rPr lang="sv-SE" sz="1800" dirty="0">
                  <a:latin typeface="Arial" charset="0"/>
                </a:rPr>
                <a:t> business as </a:t>
              </a:r>
              <a:r>
                <a:rPr lang="sv-SE" sz="1800" dirty="0" err="1">
                  <a:latin typeface="Arial" charset="0"/>
                </a:rPr>
                <a:t>usual</a:t>
              </a:r>
              <a:endParaRPr lang="en-US" sz="1800" dirty="0">
                <a:latin typeface="Arial" charset="0"/>
              </a:endParaRPr>
            </a:p>
          </p:txBody>
        </p:sp>
        <p:sp>
          <p:nvSpPr>
            <p:cNvPr id="13" name="Line 11"/>
            <p:cNvSpPr>
              <a:spLocks noChangeShapeType="1"/>
            </p:cNvSpPr>
            <p:nvPr/>
          </p:nvSpPr>
          <p:spPr bwMode="auto">
            <a:xfrm flipV="1">
              <a:off x="5307" y="708"/>
              <a:ext cx="262" cy="308"/>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flipV="1">
              <a:off x="5569" y="663"/>
              <a:ext cx="46" cy="1724"/>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75035568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628800"/>
            <a:ext cx="7560840" cy="369332"/>
          </a:xfrm>
          <a:prstGeom prst="rect">
            <a:avLst/>
          </a:prstGeom>
          <a:noFill/>
        </p:spPr>
        <p:txBody>
          <a:bodyPr wrap="square" rtlCol="0">
            <a:spAutoFit/>
          </a:bodyPr>
          <a:lstStyle/>
          <a:p>
            <a:r>
              <a:rPr lang="en-US" dirty="0" smtClean="0"/>
              <a:t>But the intensification requires increased inputs of e.g., N</a:t>
            </a:r>
            <a:endParaRPr lang="en-US" dirty="0"/>
          </a:p>
        </p:txBody>
      </p:sp>
      <p:sp>
        <p:nvSpPr>
          <p:cNvPr id="9" name="Title 1"/>
          <p:cNvSpPr>
            <a:spLocks noGrp="1"/>
          </p:cNvSpPr>
          <p:nvPr>
            <p:ph type="title"/>
          </p:nvPr>
        </p:nvSpPr>
        <p:spPr>
          <a:xfrm>
            <a:off x="457200" y="274638"/>
            <a:ext cx="8229600" cy="1143000"/>
          </a:xfrm>
        </p:spPr>
        <p:txBody>
          <a:bodyPr/>
          <a:lstStyle/>
          <a:p>
            <a:r>
              <a:rPr lang="en-US" sz="3200" dirty="0"/>
              <a:t>Expanding bioenergy : </a:t>
            </a:r>
            <a:r>
              <a:rPr lang="en-US" sz="3200" dirty="0">
                <a:solidFill>
                  <a:srgbClr val="FF0000"/>
                </a:solidFill>
              </a:rPr>
              <a:t>challenges</a:t>
            </a:r>
            <a:endParaRPr lang="en-US" sz="3200" dirty="0"/>
          </a:p>
        </p:txBody>
      </p:sp>
      <p:pic>
        <p:nvPicPr>
          <p:cNvPr id="6" name="Picture 22" descr="gene-fig-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2420888"/>
            <a:ext cx="3218466" cy="424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20631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l199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1628775"/>
            <a:ext cx="1728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p:cNvSpPr>
            <a:spLocks noChangeArrowheads="1"/>
          </p:cNvSpPr>
          <p:nvPr/>
        </p:nvSpPr>
        <p:spPr bwMode="auto">
          <a:xfrm>
            <a:off x="398463" y="1654175"/>
            <a:ext cx="333375" cy="142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21508" name="Picture 5" descr="Usinas_20mai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2550" y="1628775"/>
            <a:ext cx="2471738" cy="3529013"/>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6" descr="PasturesOccupa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6563" y="1628775"/>
            <a:ext cx="3178175" cy="4537075"/>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1510" name="Line 7"/>
          <p:cNvSpPr>
            <a:spLocks noChangeShapeType="1"/>
          </p:cNvSpPr>
          <p:nvPr/>
        </p:nvSpPr>
        <p:spPr bwMode="auto">
          <a:xfrm>
            <a:off x="976313" y="2239963"/>
            <a:ext cx="2000250" cy="3925887"/>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8"/>
          <p:cNvSpPr>
            <a:spLocks noChangeShapeType="1"/>
          </p:cNvSpPr>
          <p:nvPr/>
        </p:nvSpPr>
        <p:spPr bwMode="auto">
          <a:xfrm flipV="1">
            <a:off x="977900" y="1608138"/>
            <a:ext cx="1984375" cy="64452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Text Box 9"/>
          <p:cNvSpPr txBox="1">
            <a:spLocks noChangeArrowheads="1"/>
          </p:cNvSpPr>
          <p:nvPr/>
        </p:nvSpPr>
        <p:spPr bwMode="auto">
          <a:xfrm>
            <a:off x="3000375" y="6286500"/>
            <a:ext cx="3068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latin typeface="Verdana" charset="0"/>
              </a:rPr>
              <a:t>Pastures = 25 x sugarcane area</a:t>
            </a:r>
            <a:endParaRPr lang="en-US" sz="1400">
              <a:latin typeface="Verdana" charset="0"/>
            </a:endParaRPr>
          </a:p>
        </p:txBody>
      </p:sp>
      <p:sp>
        <p:nvSpPr>
          <p:cNvPr id="11" name="Text Box 5"/>
          <p:cNvSpPr txBox="1">
            <a:spLocks noChangeArrowheads="1"/>
          </p:cNvSpPr>
          <p:nvPr/>
        </p:nvSpPr>
        <p:spPr bwMode="auto">
          <a:xfrm>
            <a:off x="0" y="549275"/>
            <a:ext cx="9144000" cy="769938"/>
          </a:xfrm>
          <a:prstGeom prst="rect">
            <a:avLst/>
          </a:prstGeom>
          <a:noFill/>
          <a:ln w="12700">
            <a:no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sv-SE" sz="4400">
                <a:latin typeface="Calibri" charset="0"/>
              </a:rPr>
              <a:t>Bioenergy-food integration…</a:t>
            </a:r>
            <a:endParaRPr lang="en-US" sz="4400">
              <a:latin typeface="Calibri" charset="0"/>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ChangeArrowheads="1"/>
          </p:cNvSpPr>
          <p:nvPr/>
        </p:nvSpPr>
        <p:spPr bwMode="auto">
          <a:xfrm>
            <a:off x="1258888" y="1300163"/>
            <a:ext cx="9144000" cy="369887"/>
          </a:xfrm>
          <a:prstGeom prst="rect">
            <a:avLst/>
          </a:prstGeom>
          <a:noFill/>
          <a:ln w="12700">
            <a:noFill/>
            <a:miter lim="800000"/>
            <a:headEnd/>
            <a:tailEnd/>
          </a:ln>
          <a:effectLst/>
        </p:spPr>
        <p:txBody>
          <a:bodyPr>
            <a:spAutoFit/>
          </a:bodyPr>
          <a:lstStyle/>
          <a:p>
            <a:pPr>
              <a:defRPr/>
            </a:pPr>
            <a:endParaRPr lang="en-US">
              <a:effectLst>
                <a:outerShdw blurRad="38100" dist="38100" dir="2700000" algn="tl">
                  <a:srgbClr val="000000"/>
                </a:outerShdw>
              </a:effectLst>
              <a:latin typeface="Arial" pitchFamily="34" charset="0"/>
              <a:ea typeface="+mn-ea"/>
            </a:endParaRPr>
          </a:p>
        </p:txBody>
      </p:sp>
      <p:sp>
        <p:nvSpPr>
          <p:cNvPr id="22531" name="Rectangle 13"/>
          <p:cNvSpPr>
            <a:spLocks noChangeArrowheads="1"/>
          </p:cNvSpPr>
          <p:nvPr/>
        </p:nvSpPr>
        <p:spPr bwMode="auto">
          <a:xfrm>
            <a:off x="357188" y="5143500"/>
            <a:ext cx="80724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defTabSz="762000">
              <a:lnSpc>
                <a:spcPct val="90000"/>
              </a:lnSpc>
              <a:spcBef>
                <a:spcPct val="50000"/>
              </a:spcBef>
              <a:buSzPct val="100000"/>
            </a:pPr>
            <a:endParaRPr lang="sv-SE" u="sng">
              <a:latin typeface="Times" charset="0"/>
            </a:endParaRPr>
          </a:p>
          <a:p>
            <a:pPr marL="342900" indent="-342900" defTabSz="762000">
              <a:lnSpc>
                <a:spcPct val="90000"/>
              </a:lnSpc>
              <a:spcBef>
                <a:spcPct val="50000"/>
              </a:spcBef>
              <a:buSzPct val="100000"/>
              <a:buFontTx/>
              <a:buChar char="•"/>
            </a:pPr>
            <a:r>
              <a:rPr lang="sv-SE">
                <a:latin typeface="Times" charset="0"/>
              </a:rPr>
              <a:t>Integration of sugarcane ethanol production with livestock production</a:t>
            </a:r>
          </a:p>
          <a:p>
            <a:pPr marL="800100" lvl="1" indent="-342900" defTabSz="762000">
              <a:lnSpc>
                <a:spcPct val="90000"/>
              </a:lnSpc>
              <a:spcBef>
                <a:spcPct val="50000"/>
              </a:spcBef>
              <a:buSzPct val="100000"/>
              <a:buFontTx/>
              <a:buChar char="•"/>
            </a:pPr>
            <a:r>
              <a:rPr lang="sv-SE">
                <a:latin typeface="Times" charset="0"/>
              </a:rPr>
              <a:t>Stimulates livestock productivity increase, creating space for cane</a:t>
            </a:r>
          </a:p>
          <a:p>
            <a:pPr marL="800100" lvl="1" indent="-342900" defTabSz="762000">
              <a:lnSpc>
                <a:spcPct val="90000"/>
              </a:lnSpc>
              <a:spcBef>
                <a:spcPct val="50000"/>
              </a:spcBef>
              <a:buSzPct val="100000"/>
              <a:buFontTx/>
              <a:buChar char="•"/>
            </a:pPr>
            <a:r>
              <a:rPr lang="sv-SE">
                <a:latin typeface="Times" charset="0"/>
              </a:rPr>
              <a:t>Large local socioeconomic benefits and reduced risk of displacement</a:t>
            </a:r>
          </a:p>
          <a:p>
            <a:pPr marL="342900" indent="-342900" defTabSz="762000">
              <a:lnSpc>
                <a:spcPct val="90000"/>
              </a:lnSpc>
              <a:spcBef>
                <a:spcPct val="50000"/>
              </a:spcBef>
              <a:buSzPct val="100000"/>
            </a:pPr>
            <a:endParaRPr lang="sv-SE">
              <a:latin typeface="Times" charset="0"/>
            </a:endParaRPr>
          </a:p>
          <a:p>
            <a:pPr marL="342900" indent="-342900" defTabSz="762000">
              <a:lnSpc>
                <a:spcPct val="90000"/>
              </a:lnSpc>
              <a:spcBef>
                <a:spcPct val="50000"/>
              </a:spcBef>
              <a:buSzPct val="100000"/>
            </a:pPr>
            <a:endParaRPr lang="sv-SE">
              <a:latin typeface="Times" charset="0"/>
            </a:endParaRPr>
          </a:p>
          <a:p>
            <a:pPr marL="342900" indent="-342900" defTabSz="762000">
              <a:lnSpc>
                <a:spcPct val="90000"/>
              </a:lnSpc>
              <a:spcBef>
                <a:spcPct val="50000"/>
              </a:spcBef>
              <a:buSzPct val="100000"/>
            </a:pPr>
            <a:endParaRPr lang="sv-SE">
              <a:latin typeface="Times" charset="0"/>
            </a:endParaRPr>
          </a:p>
          <a:p>
            <a:pPr marL="342900" indent="-342900" defTabSz="762000">
              <a:lnSpc>
                <a:spcPct val="90000"/>
              </a:lnSpc>
              <a:spcBef>
                <a:spcPct val="50000"/>
              </a:spcBef>
              <a:buSzPct val="100000"/>
            </a:pPr>
            <a:endParaRPr lang="en-US">
              <a:latin typeface="Times" charset="0"/>
            </a:endParaRPr>
          </a:p>
        </p:txBody>
      </p:sp>
      <p:sp>
        <p:nvSpPr>
          <p:cNvPr id="14" name="Text Box 5"/>
          <p:cNvSpPr txBox="1">
            <a:spLocks noChangeArrowheads="1"/>
          </p:cNvSpPr>
          <p:nvPr/>
        </p:nvSpPr>
        <p:spPr bwMode="auto">
          <a:xfrm>
            <a:off x="0" y="549275"/>
            <a:ext cx="9144000" cy="769938"/>
          </a:xfrm>
          <a:prstGeom prst="rect">
            <a:avLst/>
          </a:prstGeom>
          <a:noFill/>
          <a:ln w="12700">
            <a:no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sv-SE" sz="4400">
                <a:latin typeface="Calibri" charset="0"/>
              </a:rPr>
              <a:t>Bioenergy-food integration…</a:t>
            </a:r>
            <a:endParaRPr lang="en-US" sz="4400">
              <a:latin typeface="Calibri" charset="0"/>
            </a:endParaRPr>
          </a:p>
        </p:txBody>
      </p:sp>
      <p:grpSp>
        <p:nvGrpSpPr>
          <p:cNvPr id="22533" name="Group 22"/>
          <p:cNvGrpSpPr>
            <a:grpSpLocks/>
          </p:cNvGrpSpPr>
          <p:nvPr/>
        </p:nvGrpSpPr>
        <p:grpSpPr bwMode="auto">
          <a:xfrm>
            <a:off x="7072313" y="2428875"/>
            <a:ext cx="1484312" cy="2909888"/>
            <a:chOff x="285720" y="1175657"/>
            <a:chExt cx="2199620" cy="3925868"/>
          </a:xfrm>
        </p:grpSpPr>
        <p:pic>
          <p:nvPicPr>
            <p:cNvPr id="22554" name="Picture 5" descr="398 30 ok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3786190"/>
              <a:ext cx="2199620" cy="131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6" descr="PICT234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20" y="2500306"/>
              <a:ext cx="2199620" cy="131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7" descr="409 jäst nånting 30 ok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20" y="1175657"/>
              <a:ext cx="2185704" cy="133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4" name="Group 23"/>
          <p:cNvGrpSpPr>
            <a:grpSpLocks/>
          </p:cNvGrpSpPr>
          <p:nvPr/>
        </p:nvGrpSpPr>
        <p:grpSpPr bwMode="auto">
          <a:xfrm>
            <a:off x="714375" y="1357313"/>
            <a:ext cx="5605463" cy="4048125"/>
            <a:chOff x="3244235" y="1428736"/>
            <a:chExt cx="5604969" cy="4048132"/>
          </a:xfrm>
        </p:grpSpPr>
        <p:sp>
          <p:nvSpPr>
            <p:cNvPr id="22541" name="Rectangle 2"/>
            <p:cNvSpPr>
              <a:spLocks noChangeArrowheads="1"/>
            </p:cNvSpPr>
            <p:nvPr/>
          </p:nvSpPr>
          <p:spPr bwMode="auto">
            <a:xfrm>
              <a:off x="6088963" y="1904987"/>
              <a:ext cx="2459723" cy="3571881"/>
            </a:xfrm>
            <a:prstGeom prst="rect">
              <a:avLst/>
            </a:prstGeom>
            <a:solidFill>
              <a:srgbClr val="C0C0C0"/>
            </a:solidFill>
            <a:ln w="9525">
              <a:solidFill>
                <a:schemeClr val="tx1"/>
              </a:solidFill>
              <a:miter lim="800000"/>
              <a:headEnd/>
              <a:tailEnd/>
            </a:ln>
          </p:spPr>
          <p:txBody>
            <a:bodyPr lIns="90000" tIns="46800" rIns="90000" bIns="46800" anchor="ctr">
              <a:spAutoFit/>
            </a:bodyPr>
            <a:lstStyle/>
            <a:p>
              <a:endParaRPr lang="en-US"/>
            </a:p>
          </p:txBody>
        </p:sp>
        <p:sp>
          <p:nvSpPr>
            <p:cNvPr id="22542" name="Rectangle 3"/>
            <p:cNvSpPr>
              <a:spLocks noChangeArrowheads="1"/>
            </p:cNvSpPr>
            <p:nvPr/>
          </p:nvSpPr>
          <p:spPr bwMode="auto">
            <a:xfrm>
              <a:off x="3286116" y="1904987"/>
              <a:ext cx="2338920" cy="3571881"/>
            </a:xfrm>
            <a:prstGeom prst="rect">
              <a:avLst/>
            </a:prstGeom>
            <a:solidFill>
              <a:srgbClr val="CC9900"/>
            </a:solidFill>
            <a:ln w="9525">
              <a:solidFill>
                <a:schemeClr val="tx1"/>
              </a:solidFill>
              <a:miter lim="800000"/>
              <a:headEnd/>
              <a:tailEnd/>
            </a:ln>
          </p:spPr>
          <p:txBody>
            <a:bodyPr wrap="none" lIns="90000" tIns="46800" rIns="90000" bIns="46800" anchor="ctr">
              <a:spAutoFit/>
            </a:bodyPr>
            <a:lstStyle/>
            <a:p>
              <a:pPr algn="ctr"/>
              <a:endParaRPr lang="en-US"/>
            </a:p>
          </p:txBody>
        </p:sp>
        <p:sp>
          <p:nvSpPr>
            <p:cNvPr id="22543" name="Rectangle 4"/>
            <p:cNvSpPr>
              <a:spLocks noChangeArrowheads="1"/>
            </p:cNvSpPr>
            <p:nvPr/>
          </p:nvSpPr>
          <p:spPr bwMode="auto">
            <a:xfrm>
              <a:off x="3286116" y="1904987"/>
              <a:ext cx="1218188" cy="1173618"/>
            </a:xfrm>
            <a:prstGeom prst="rect">
              <a:avLst/>
            </a:prstGeom>
            <a:solidFill>
              <a:srgbClr val="92D050"/>
            </a:solidFill>
            <a:ln w="9525">
              <a:solidFill>
                <a:schemeClr val="tx1"/>
              </a:solidFill>
              <a:miter lim="800000"/>
              <a:headEnd/>
              <a:tailEnd/>
            </a:ln>
          </p:spPr>
          <p:txBody>
            <a:bodyPr wrap="none" lIns="90000" tIns="46800" rIns="90000" bIns="46800" anchor="ctr">
              <a:spAutoFit/>
            </a:bodyPr>
            <a:lstStyle/>
            <a:p>
              <a:endParaRPr lang="en-US"/>
            </a:p>
          </p:txBody>
        </p:sp>
        <p:sp>
          <p:nvSpPr>
            <p:cNvPr id="22544" name="Text Box 5"/>
            <p:cNvSpPr txBox="1">
              <a:spLocks noChangeArrowheads="1"/>
            </p:cNvSpPr>
            <p:nvPr/>
          </p:nvSpPr>
          <p:spPr bwMode="auto">
            <a:xfrm>
              <a:off x="3657663" y="1457439"/>
              <a:ext cx="1487949" cy="309958"/>
            </a:xfrm>
            <a:prstGeom prst="rect">
              <a:avLst/>
            </a:prstGeom>
            <a:solidFill>
              <a:srgbClr val="C0C0C0"/>
            </a:solidFill>
            <a:ln w="9525">
              <a:solidFill>
                <a:schemeClr val="tx1"/>
              </a:solidFill>
              <a:miter lim="800000"/>
              <a:headEnd/>
              <a:tailEnd/>
            </a:ln>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Traditional cattle</a:t>
              </a:r>
            </a:p>
          </p:txBody>
        </p:sp>
        <p:sp>
          <p:nvSpPr>
            <p:cNvPr id="22545" name="Text Box 6"/>
            <p:cNvSpPr txBox="1">
              <a:spLocks noChangeArrowheads="1"/>
            </p:cNvSpPr>
            <p:nvPr/>
          </p:nvSpPr>
          <p:spPr bwMode="auto">
            <a:xfrm>
              <a:off x="3244235" y="2187978"/>
              <a:ext cx="133431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BR" sz="1400"/>
                <a:t>20 %</a:t>
              </a:r>
            </a:p>
            <a:p>
              <a:pPr algn="ctr" eaLnBrk="1" hangingPunct="1"/>
              <a:r>
                <a:rPr lang="pt-BR" sz="1400"/>
                <a:t>Forest reserve</a:t>
              </a:r>
            </a:p>
          </p:txBody>
        </p:sp>
        <p:sp>
          <p:nvSpPr>
            <p:cNvPr id="22546" name="Text Box 7"/>
            <p:cNvSpPr txBox="1">
              <a:spLocks noChangeArrowheads="1"/>
            </p:cNvSpPr>
            <p:nvPr/>
          </p:nvSpPr>
          <p:spPr bwMode="auto">
            <a:xfrm>
              <a:off x="4143923" y="4500979"/>
              <a:ext cx="798914"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a:t>Pasture</a:t>
              </a:r>
            </a:p>
            <a:p>
              <a:pPr algn="ctr" eaLnBrk="1" hangingPunct="1"/>
              <a:r>
                <a:rPr lang="en-US" sz="1400"/>
                <a:t>80%</a:t>
              </a:r>
            </a:p>
          </p:txBody>
        </p:sp>
        <p:sp>
          <p:nvSpPr>
            <p:cNvPr id="22547" name="Rectangle 8"/>
            <p:cNvSpPr>
              <a:spLocks noChangeArrowheads="1"/>
            </p:cNvSpPr>
            <p:nvPr/>
          </p:nvSpPr>
          <p:spPr bwMode="auto">
            <a:xfrm>
              <a:off x="6088963" y="1904987"/>
              <a:ext cx="1218188" cy="1173618"/>
            </a:xfrm>
            <a:prstGeom prst="rect">
              <a:avLst/>
            </a:prstGeom>
            <a:solidFill>
              <a:srgbClr val="92D050"/>
            </a:solidFill>
            <a:ln w="9525">
              <a:solidFill>
                <a:schemeClr val="tx1"/>
              </a:solidFill>
              <a:miter lim="800000"/>
              <a:headEnd/>
              <a:tailEnd/>
            </a:ln>
          </p:spPr>
          <p:txBody>
            <a:bodyPr wrap="none" lIns="90000" tIns="46800" rIns="90000" bIns="46800" anchor="ctr">
              <a:spAutoFit/>
            </a:bodyPr>
            <a:lstStyle/>
            <a:p>
              <a:endParaRPr lang="en-US"/>
            </a:p>
          </p:txBody>
        </p:sp>
        <p:sp>
          <p:nvSpPr>
            <p:cNvPr id="22548" name="Text Box 9"/>
            <p:cNvSpPr txBox="1">
              <a:spLocks noChangeArrowheads="1"/>
            </p:cNvSpPr>
            <p:nvPr/>
          </p:nvSpPr>
          <p:spPr bwMode="auto">
            <a:xfrm>
              <a:off x="6093023" y="1428736"/>
              <a:ext cx="2756181" cy="309958"/>
            </a:xfrm>
            <a:prstGeom prst="rect">
              <a:avLst/>
            </a:prstGeom>
            <a:solidFill>
              <a:srgbClr val="C0C0C0"/>
            </a:solidFill>
            <a:ln w="9525">
              <a:solidFill>
                <a:schemeClr val="tx1"/>
              </a:solidFill>
              <a:miter lim="800000"/>
              <a:headEnd/>
              <a:tailEnd/>
            </a:ln>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Integrated cattle sugarcane farm</a:t>
              </a:r>
            </a:p>
          </p:txBody>
        </p:sp>
        <p:sp>
          <p:nvSpPr>
            <p:cNvPr id="22549" name="Text Box 10"/>
            <p:cNvSpPr txBox="1">
              <a:spLocks noChangeArrowheads="1"/>
            </p:cNvSpPr>
            <p:nvPr/>
          </p:nvSpPr>
          <p:spPr bwMode="auto">
            <a:xfrm>
              <a:off x="6032869" y="2214554"/>
              <a:ext cx="133431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BR" sz="1400"/>
                <a:t>20 %</a:t>
              </a:r>
            </a:p>
            <a:p>
              <a:pPr algn="ctr" eaLnBrk="1" hangingPunct="1"/>
              <a:r>
                <a:rPr lang="pt-BR" sz="1400"/>
                <a:t>Forest reserve</a:t>
              </a:r>
            </a:p>
          </p:txBody>
        </p:sp>
        <p:sp>
          <p:nvSpPr>
            <p:cNvPr id="22550" name="Rectangle 11"/>
            <p:cNvSpPr>
              <a:spLocks noChangeArrowheads="1"/>
            </p:cNvSpPr>
            <p:nvPr/>
          </p:nvSpPr>
          <p:spPr bwMode="auto">
            <a:xfrm>
              <a:off x="6088963" y="3078605"/>
              <a:ext cx="1218188" cy="2398263"/>
            </a:xfrm>
            <a:prstGeom prst="rect">
              <a:avLst/>
            </a:prstGeom>
            <a:solidFill>
              <a:srgbClr val="CC9900"/>
            </a:solidFill>
            <a:ln w="9525">
              <a:solidFill>
                <a:schemeClr val="tx1"/>
              </a:solidFill>
              <a:miter lim="800000"/>
              <a:headEnd/>
              <a:tailEnd/>
            </a:ln>
          </p:spPr>
          <p:txBody>
            <a:bodyPr lIns="90000" tIns="46800" rIns="90000" bIns="46800" anchor="ctr">
              <a:spAutoFit/>
            </a:bodyPr>
            <a:lstStyle/>
            <a:p>
              <a:endParaRPr lang="en-US"/>
            </a:p>
          </p:txBody>
        </p:sp>
        <p:sp>
          <p:nvSpPr>
            <p:cNvPr id="22551" name="Text Box 12"/>
            <p:cNvSpPr txBox="1">
              <a:spLocks noChangeArrowheads="1"/>
            </p:cNvSpPr>
            <p:nvPr/>
          </p:nvSpPr>
          <p:spPr bwMode="auto">
            <a:xfrm>
              <a:off x="6063584" y="3872711"/>
              <a:ext cx="946391"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a:t>Pasture </a:t>
              </a:r>
            </a:p>
            <a:p>
              <a:pPr algn="ctr" eaLnBrk="1" hangingPunct="1"/>
              <a:r>
                <a:rPr lang="en-US" sz="1400"/>
                <a:t>(summer)</a:t>
              </a:r>
            </a:p>
            <a:p>
              <a:pPr algn="ctr" eaLnBrk="1" hangingPunct="1"/>
              <a:r>
                <a:rPr lang="en-US" sz="1400"/>
                <a:t>30%</a:t>
              </a:r>
            </a:p>
          </p:txBody>
        </p:sp>
        <p:sp>
          <p:nvSpPr>
            <p:cNvPr id="22552" name="Text Box 13"/>
            <p:cNvSpPr txBox="1">
              <a:spLocks noChangeArrowheads="1"/>
            </p:cNvSpPr>
            <p:nvPr/>
          </p:nvSpPr>
          <p:spPr bwMode="auto">
            <a:xfrm>
              <a:off x="7531499" y="3414532"/>
              <a:ext cx="1047379"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a:t>Sugarcane</a:t>
              </a:r>
            </a:p>
            <a:p>
              <a:pPr algn="ctr" eaLnBrk="1" hangingPunct="1"/>
              <a:r>
                <a:rPr lang="en-US" sz="1400"/>
                <a:t>50%</a:t>
              </a:r>
            </a:p>
          </p:txBody>
        </p:sp>
        <p:sp>
          <p:nvSpPr>
            <p:cNvPr id="22553" name="Text Box 14"/>
            <p:cNvSpPr txBox="1">
              <a:spLocks noChangeArrowheads="1"/>
            </p:cNvSpPr>
            <p:nvPr/>
          </p:nvSpPr>
          <p:spPr bwMode="auto">
            <a:xfrm>
              <a:off x="3286116" y="3214686"/>
              <a:ext cx="244650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20000"/>
                </a:lnSpc>
                <a:buFontTx/>
                <a:buChar char="•"/>
              </a:pPr>
              <a:r>
                <a:rPr lang="en-US" sz="1400">
                  <a:solidFill>
                    <a:srgbClr val="0033CC"/>
                  </a:solidFill>
                </a:rPr>
                <a:t> Winter restricts productivity</a:t>
              </a:r>
            </a:p>
            <a:p>
              <a:pPr eaLnBrk="1" hangingPunct="1">
                <a:lnSpc>
                  <a:spcPct val="120000"/>
                </a:lnSpc>
                <a:buFontTx/>
                <a:buChar char="•"/>
              </a:pPr>
              <a:r>
                <a:rPr lang="en-US" sz="1400">
                  <a:solidFill>
                    <a:srgbClr val="0033CC"/>
                  </a:solidFill>
                </a:rPr>
                <a:t> 20 ha</a:t>
              </a:r>
            </a:p>
            <a:p>
              <a:pPr eaLnBrk="1" hangingPunct="1">
                <a:lnSpc>
                  <a:spcPct val="120000"/>
                </a:lnSpc>
                <a:buFontTx/>
                <a:buChar char="•"/>
              </a:pPr>
              <a:r>
                <a:rPr lang="en-US" sz="1400">
                  <a:solidFill>
                    <a:srgbClr val="0033CC"/>
                  </a:solidFill>
                </a:rPr>
                <a:t> 20 cows (13 in milk prod.)</a:t>
              </a:r>
            </a:p>
            <a:p>
              <a:pPr eaLnBrk="1" hangingPunct="1">
                <a:lnSpc>
                  <a:spcPct val="120000"/>
                </a:lnSpc>
                <a:buFontTx/>
                <a:buChar char="•"/>
              </a:pPr>
              <a:r>
                <a:rPr lang="en-US" sz="1400">
                  <a:solidFill>
                    <a:srgbClr val="0033CC"/>
                  </a:solidFill>
                </a:rPr>
                <a:t> 4.5 L/day</a:t>
              </a:r>
            </a:p>
          </p:txBody>
        </p:sp>
      </p:grpSp>
      <p:sp>
        <p:nvSpPr>
          <p:cNvPr id="22535" name="TextBox 24"/>
          <p:cNvSpPr txBox="1">
            <a:spLocks noChangeArrowheads="1"/>
          </p:cNvSpPr>
          <p:nvPr/>
        </p:nvSpPr>
        <p:spPr bwMode="auto">
          <a:xfrm>
            <a:off x="6000750" y="2786063"/>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t>Sugarcane</a:t>
            </a:r>
            <a:endParaRPr lang="en-US" sz="1400"/>
          </a:p>
        </p:txBody>
      </p:sp>
      <p:sp>
        <p:nvSpPr>
          <p:cNvPr id="22536" name="TextBox 25"/>
          <p:cNvSpPr txBox="1">
            <a:spLocks noChangeArrowheads="1"/>
          </p:cNvSpPr>
          <p:nvPr/>
        </p:nvSpPr>
        <p:spPr bwMode="auto">
          <a:xfrm>
            <a:off x="6000750" y="4000500"/>
            <a:ext cx="110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t>Winter feed</a:t>
            </a:r>
            <a:endParaRPr lang="en-US" sz="1400"/>
          </a:p>
        </p:txBody>
      </p:sp>
      <p:cxnSp>
        <p:nvCxnSpPr>
          <p:cNvPr id="28" name="Straight Arrow Connector 27"/>
          <p:cNvCxnSpPr/>
          <p:nvPr/>
        </p:nvCxnSpPr>
        <p:spPr>
          <a:xfrm>
            <a:off x="6072188" y="3143250"/>
            <a:ext cx="928687"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72188" y="4357688"/>
            <a:ext cx="928687" cy="1587"/>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39" name="TextBox 36"/>
          <p:cNvSpPr txBox="1">
            <a:spLocks noChangeArrowheads="1"/>
          </p:cNvSpPr>
          <p:nvPr/>
        </p:nvSpPr>
        <p:spPr bwMode="auto">
          <a:xfrm>
            <a:off x="7429500" y="1500188"/>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t>Ethanol</a:t>
            </a:r>
            <a:endParaRPr lang="en-US" sz="1400"/>
          </a:p>
        </p:txBody>
      </p:sp>
      <p:cxnSp>
        <p:nvCxnSpPr>
          <p:cNvPr id="38" name="Straight Arrow Connector 37"/>
          <p:cNvCxnSpPr/>
          <p:nvPr/>
        </p:nvCxnSpPr>
        <p:spPr>
          <a:xfrm rot="5400000" flipH="1" flipV="1">
            <a:off x="7501732" y="2070894"/>
            <a:ext cx="571500" cy="15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sv-SE">
                <a:latin typeface="Calibri" charset="0"/>
              </a:rPr>
              <a:t>Water implications of bioenergy</a:t>
            </a:r>
            <a:endParaRPr lang="en-US">
              <a:latin typeface="Calibri" charset="0"/>
            </a:endParaRPr>
          </a:p>
        </p:txBody>
      </p:sp>
      <p:pic>
        <p:nvPicPr>
          <p:cNvPr id="23555" name="Picture 3" descr="l199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1628775"/>
            <a:ext cx="1728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398463" y="1654175"/>
            <a:ext cx="333375" cy="142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23557" name="Picture 5" descr="Usinas_20mai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2550" y="1628775"/>
            <a:ext cx="2471738" cy="3529013"/>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6" descr="PasturesOccupa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6563" y="1628775"/>
            <a:ext cx="3178175" cy="4537075"/>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3559" name="Line 7"/>
          <p:cNvSpPr>
            <a:spLocks noChangeShapeType="1"/>
          </p:cNvSpPr>
          <p:nvPr/>
        </p:nvSpPr>
        <p:spPr bwMode="auto">
          <a:xfrm>
            <a:off x="976313" y="2239963"/>
            <a:ext cx="2000250" cy="3925887"/>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flipV="1">
            <a:off x="977900" y="1608138"/>
            <a:ext cx="1984375" cy="64452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Text Box 9"/>
          <p:cNvSpPr txBox="1">
            <a:spLocks noChangeArrowheads="1"/>
          </p:cNvSpPr>
          <p:nvPr/>
        </p:nvSpPr>
        <p:spPr bwMode="auto">
          <a:xfrm>
            <a:off x="3000375" y="6286500"/>
            <a:ext cx="3068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latin typeface="Verdana" charset="0"/>
              </a:rPr>
              <a:t>Pastures = 25 x sugarcane area</a:t>
            </a:r>
            <a:endParaRPr lang="en-US" sz="1400">
              <a:latin typeface="Verdana" charset="0"/>
            </a:endParaRPr>
          </a:p>
        </p:txBody>
      </p:sp>
      <p:sp>
        <p:nvSpPr>
          <p:cNvPr id="23562" name="AutoShape 4"/>
          <p:cNvSpPr>
            <a:spLocks noChangeAspect="1" noChangeArrowheads="1"/>
          </p:cNvSpPr>
          <p:nvPr/>
        </p:nvSpPr>
        <p:spPr bwMode="auto">
          <a:xfrm>
            <a:off x="827088" y="1268413"/>
            <a:ext cx="772477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sv-SE">
                <a:latin typeface="Calibri" charset="0"/>
              </a:rPr>
              <a:t>Water implications of bioenergy</a:t>
            </a:r>
            <a:endParaRPr lang="en-US">
              <a:latin typeface="Calibri" charset="0"/>
            </a:endParaRPr>
          </a:p>
        </p:txBody>
      </p:sp>
      <p:pic>
        <p:nvPicPr>
          <p:cNvPr id="2457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50" y="1285875"/>
            <a:ext cx="772477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Rectangle 176"/>
          <p:cNvSpPr/>
          <p:nvPr/>
        </p:nvSpPr>
        <p:spPr>
          <a:xfrm>
            <a:off x="928688" y="6429375"/>
            <a:ext cx="7358062"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1" name="AutoShape 4"/>
          <p:cNvSpPr>
            <a:spLocks noChangeAspect="1" noChangeArrowheads="1"/>
          </p:cNvSpPr>
          <p:nvPr/>
        </p:nvSpPr>
        <p:spPr bwMode="auto">
          <a:xfrm>
            <a:off x="827088" y="1268413"/>
            <a:ext cx="772477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atin typeface="Calibri" charset="0"/>
              </a:rPr>
              <a:t>Role of bioenergy in strategies to…</a:t>
            </a:r>
          </a:p>
        </p:txBody>
      </p:sp>
      <p:pic>
        <p:nvPicPr>
          <p:cNvPr id="25603" name="Picture 9"/>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2214563" y="2571750"/>
            <a:ext cx="4249737" cy="3675063"/>
          </a:xfrm>
          <a:noFill/>
        </p:spPr>
      </p:pic>
      <p:sp>
        <p:nvSpPr>
          <p:cNvPr id="5" name="Rectangle 15"/>
          <p:cNvSpPr>
            <a:spLocks noChangeArrowheads="1"/>
          </p:cNvSpPr>
          <p:nvPr/>
        </p:nvSpPr>
        <p:spPr bwMode="auto">
          <a:xfrm>
            <a:off x="1071563" y="1285875"/>
            <a:ext cx="7808912" cy="946150"/>
          </a:xfrm>
          <a:prstGeom prst="rect">
            <a:avLst/>
          </a:prstGeom>
          <a:noFill/>
          <a:ln w="12700">
            <a:noFill/>
            <a:miter lim="800000"/>
            <a:headEnd/>
            <a:tailEnd/>
          </a:ln>
          <a:effectLst/>
        </p:spPr>
        <p:txBody>
          <a:bodyPr wrap="none">
            <a:spAutoFit/>
          </a:bodyPr>
          <a:lstStyle/>
          <a:p>
            <a:pPr>
              <a:buFontTx/>
              <a:buChar char="•"/>
              <a:defRPr/>
            </a:pPr>
            <a:r>
              <a:rPr lang="en-US" sz="2800" dirty="0">
                <a:latin typeface="+mn-lt"/>
                <a:ea typeface="+mn-ea"/>
              </a:rPr>
              <a:t>Increase productive use of blue/green water flows</a:t>
            </a:r>
          </a:p>
          <a:p>
            <a:pPr>
              <a:buFontTx/>
              <a:buChar char="•"/>
              <a:defRPr/>
            </a:pPr>
            <a:r>
              <a:rPr lang="en-US" sz="2800" dirty="0">
                <a:latin typeface="+mn-lt"/>
                <a:ea typeface="+mn-ea"/>
              </a:rPr>
              <a:t>improve water productivity in agriculture</a:t>
            </a:r>
          </a:p>
        </p:txBody>
      </p:sp>
      <p:sp>
        <p:nvSpPr>
          <p:cNvPr id="7" name="Oval 6"/>
          <p:cNvSpPr/>
          <p:nvPr/>
        </p:nvSpPr>
        <p:spPr>
          <a:xfrm rot="602267">
            <a:off x="5373688" y="4840288"/>
            <a:ext cx="1143000" cy="5000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643438" y="3786188"/>
            <a:ext cx="1143000" cy="5000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atin typeface="Calibri" charset="0"/>
              </a:rPr>
              <a:t>Role of bioenergy in strategies to…</a:t>
            </a:r>
          </a:p>
        </p:txBody>
      </p:sp>
      <p:sp>
        <p:nvSpPr>
          <p:cNvPr id="5" name="Rectangle 15"/>
          <p:cNvSpPr>
            <a:spLocks noChangeArrowheads="1"/>
          </p:cNvSpPr>
          <p:nvPr/>
        </p:nvSpPr>
        <p:spPr bwMode="auto">
          <a:xfrm>
            <a:off x="1071563" y="1285875"/>
            <a:ext cx="7808912" cy="946150"/>
          </a:xfrm>
          <a:prstGeom prst="rect">
            <a:avLst/>
          </a:prstGeom>
          <a:noFill/>
          <a:ln w="12700">
            <a:noFill/>
            <a:miter lim="800000"/>
            <a:headEnd/>
            <a:tailEnd/>
          </a:ln>
          <a:effectLst/>
        </p:spPr>
        <p:txBody>
          <a:bodyPr wrap="none">
            <a:spAutoFit/>
          </a:bodyPr>
          <a:lstStyle/>
          <a:p>
            <a:pPr>
              <a:buFontTx/>
              <a:buChar char="•"/>
              <a:defRPr/>
            </a:pPr>
            <a:r>
              <a:rPr lang="en-US" sz="2800" dirty="0">
                <a:latin typeface="+mn-lt"/>
                <a:ea typeface="+mn-ea"/>
              </a:rPr>
              <a:t>Increase productive use of blue/green water flows</a:t>
            </a:r>
          </a:p>
          <a:p>
            <a:pPr>
              <a:buFontTx/>
              <a:buChar char="•"/>
              <a:defRPr/>
            </a:pPr>
            <a:r>
              <a:rPr lang="en-US" sz="2800" dirty="0">
                <a:latin typeface="+mn-lt"/>
                <a:ea typeface="+mn-ea"/>
              </a:rPr>
              <a:t>improve water productivity in agriculture</a:t>
            </a:r>
          </a:p>
        </p:txBody>
      </p:sp>
      <p:grpSp>
        <p:nvGrpSpPr>
          <p:cNvPr id="26628" name="Group 9"/>
          <p:cNvGrpSpPr>
            <a:grpSpLocks/>
          </p:cNvGrpSpPr>
          <p:nvPr/>
        </p:nvGrpSpPr>
        <p:grpSpPr bwMode="auto">
          <a:xfrm>
            <a:off x="2143125" y="2571750"/>
            <a:ext cx="5024438" cy="3671888"/>
            <a:chOff x="4119563" y="2571750"/>
            <a:chExt cx="5024437" cy="3671888"/>
          </a:xfrm>
        </p:grpSpPr>
        <p:pic>
          <p:nvPicPr>
            <p:cNvPr id="26629" name="Picture 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563" y="2571750"/>
              <a:ext cx="50244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7643812" y="4786313"/>
              <a:ext cx="1143000" cy="5000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215187" y="2571750"/>
              <a:ext cx="1143000" cy="5000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sv-SE">
                <a:latin typeface="Calibri" charset="0"/>
              </a:rPr>
              <a:t>Historic land use change</a:t>
            </a:r>
            <a:endParaRPr lang="en-US">
              <a:latin typeface="Calibri" charset="0"/>
            </a:endParaRPr>
          </a:p>
        </p:txBody>
      </p:sp>
      <p:graphicFrame>
        <p:nvGraphicFramePr>
          <p:cNvPr id="1026" name="Object 2"/>
          <p:cNvGraphicFramePr>
            <a:graphicFrameLocks noChangeAspect="1"/>
          </p:cNvGraphicFramePr>
          <p:nvPr/>
        </p:nvGraphicFramePr>
        <p:xfrm>
          <a:off x="1143000" y="1571625"/>
          <a:ext cx="7056438" cy="4567238"/>
        </p:xfrm>
        <a:graphic>
          <a:graphicData uri="http://schemas.openxmlformats.org/presentationml/2006/ole">
            <mc:AlternateContent xmlns:mc="http://schemas.openxmlformats.org/markup-compatibility/2006">
              <mc:Choice xmlns:v="urn:schemas-microsoft-com:vml" Requires="v">
                <p:oleObj spid="_x0000_s1217" name="Photo Editor Photo" r:id="rId4" imgW="7876190" imgH="5753903" progId="">
                  <p:embed/>
                </p:oleObj>
              </mc:Choice>
              <mc:Fallback>
                <p:oleObj name="Photo Editor Photo" r:id="rId4" imgW="7876190" imgH="575390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571625"/>
                        <a:ext cx="7056438" cy="456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8" name="Rectangle 6"/>
          <p:cNvSpPr>
            <a:spLocks noChangeArrowheads="1"/>
          </p:cNvSpPr>
          <p:nvPr/>
        </p:nvSpPr>
        <p:spPr bwMode="auto">
          <a:xfrm>
            <a:off x="6143625" y="6500813"/>
            <a:ext cx="28082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800">
                <a:latin typeface="Verdana" charset="0"/>
              </a:rPr>
              <a:t>Source: Klein Goldewijk, RIVM, The Netherlands</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42875" y="571500"/>
            <a:ext cx="8883650" cy="831850"/>
          </a:xfrm>
          <a:prstGeom prst="rect">
            <a:avLst/>
          </a:prstGeom>
          <a:noFill/>
          <a:ln w="9525">
            <a:noFill/>
            <a:miter lim="800000"/>
            <a:headEnd/>
            <a:tailEnd/>
          </a:ln>
        </p:spPr>
        <p:txBody>
          <a:bodyPr anchor="ctr"/>
          <a:lstStyle/>
          <a:p>
            <a:pPr algn="ctr">
              <a:defRPr/>
            </a:pPr>
            <a:r>
              <a:rPr lang="sv-SE" sz="4400" dirty="0" err="1">
                <a:latin typeface="+mj-lt"/>
                <a:ea typeface="+mj-ea"/>
                <a:cs typeface="+mj-cs"/>
              </a:rPr>
              <a:t>Historic</a:t>
            </a:r>
            <a:r>
              <a:rPr lang="sv-SE" sz="4400" dirty="0">
                <a:latin typeface="+mj-lt"/>
                <a:ea typeface="+mj-ea"/>
                <a:cs typeface="+mj-cs"/>
              </a:rPr>
              <a:t> land </a:t>
            </a:r>
            <a:r>
              <a:rPr lang="sv-SE" sz="4400" dirty="0" err="1">
                <a:latin typeface="+mj-lt"/>
                <a:ea typeface="+mj-ea"/>
                <a:cs typeface="+mj-cs"/>
              </a:rPr>
              <a:t>use</a:t>
            </a:r>
            <a:r>
              <a:rPr lang="sv-SE" sz="4400" dirty="0">
                <a:latin typeface="+mj-lt"/>
                <a:ea typeface="+mj-ea"/>
                <a:cs typeface="+mj-cs"/>
              </a:rPr>
              <a:t> </a:t>
            </a:r>
            <a:r>
              <a:rPr lang="sv-SE" sz="4400" dirty="0" err="1">
                <a:latin typeface="+mj-lt"/>
                <a:ea typeface="+mj-ea"/>
                <a:cs typeface="+mj-cs"/>
              </a:rPr>
              <a:t>change</a:t>
            </a:r>
            <a:endParaRPr lang="sv-SE" sz="4400" dirty="0">
              <a:latin typeface="+mj-lt"/>
              <a:ea typeface="+mj-ea"/>
              <a:cs typeface="+mj-cs"/>
            </a:endParaRPr>
          </a:p>
        </p:txBody>
      </p:sp>
      <p:pic>
        <p:nvPicPr>
          <p:cNvPr id="13315" name="Picture 6" descr="l1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775" y="1857375"/>
            <a:ext cx="4027488"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7"/>
          <p:cNvSpPr txBox="1">
            <a:spLocks noChangeArrowheads="1"/>
          </p:cNvSpPr>
          <p:nvPr/>
        </p:nvSpPr>
        <p:spPr bwMode="auto">
          <a:xfrm>
            <a:off x="104775" y="5842000"/>
            <a:ext cx="32527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Arial" charset="0"/>
                <a:ea typeface="ＭＳ Ｐゴシック" charset="0"/>
              </a:defRPr>
            </a:lvl1pPr>
            <a:lvl2pPr marL="742950" indent="-285750" defTabSz="762000" eaLnBrk="0" hangingPunct="0">
              <a:defRPr>
                <a:solidFill>
                  <a:schemeClr val="tx1"/>
                </a:solidFill>
                <a:latin typeface="Arial" charset="0"/>
                <a:ea typeface="ＭＳ Ｐゴシック" charset="0"/>
              </a:defRPr>
            </a:lvl2pPr>
            <a:lvl3pPr marL="1143000" indent="-228600" defTabSz="762000" eaLnBrk="0" hangingPunct="0">
              <a:defRPr>
                <a:solidFill>
                  <a:schemeClr val="tx1"/>
                </a:solidFill>
                <a:latin typeface="Arial" charset="0"/>
                <a:ea typeface="ＭＳ Ｐゴシック" charset="0"/>
              </a:defRPr>
            </a:lvl3pPr>
            <a:lvl4pPr marL="1600200" indent="-228600" defTabSz="762000" eaLnBrk="0" hangingPunct="0">
              <a:defRPr>
                <a:solidFill>
                  <a:schemeClr val="tx1"/>
                </a:solidFill>
                <a:latin typeface="Arial" charset="0"/>
                <a:ea typeface="ＭＳ Ｐゴシック" charset="0"/>
              </a:defRPr>
            </a:lvl4pPr>
            <a:lvl5pPr marL="2057400" indent="-228600" defTabSz="762000" eaLnBrk="0" hangingPunct="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latin typeface="Verdana" charset="0"/>
              </a:rPr>
              <a:t>300-400 Mha cropland</a:t>
            </a:r>
            <a:endParaRPr lang="en-US" sz="1400">
              <a:latin typeface="Verdana" charset="0"/>
            </a:endParaRPr>
          </a:p>
        </p:txBody>
      </p:sp>
      <p:sp>
        <p:nvSpPr>
          <p:cNvPr id="13317" name="Rectangle 8"/>
          <p:cNvSpPr>
            <a:spLocks noChangeArrowheads="1"/>
          </p:cNvSpPr>
          <p:nvPr/>
        </p:nvSpPr>
        <p:spPr bwMode="auto">
          <a:xfrm>
            <a:off x="176213" y="5349875"/>
            <a:ext cx="188912" cy="384175"/>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13318" name="Rectangle 9"/>
          <p:cNvSpPr>
            <a:spLocks noChangeArrowheads="1"/>
          </p:cNvSpPr>
          <p:nvPr/>
        </p:nvSpPr>
        <p:spPr bwMode="auto">
          <a:xfrm>
            <a:off x="463550" y="5235575"/>
            <a:ext cx="188913" cy="498475"/>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13319" name="Text Box 11"/>
          <p:cNvSpPr txBox="1">
            <a:spLocks noChangeArrowheads="1"/>
          </p:cNvSpPr>
          <p:nvPr/>
        </p:nvSpPr>
        <p:spPr bwMode="auto">
          <a:xfrm>
            <a:off x="104775" y="6129338"/>
            <a:ext cx="28241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Arial" charset="0"/>
                <a:ea typeface="ＭＳ Ｐゴシック" charset="0"/>
              </a:defRPr>
            </a:lvl1pPr>
            <a:lvl2pPr marL="742950" indent="-285750" defTabSz="762000" eaLnBrk="0" hangingPunct="0">
              <a:defRPr>
                <a:solidFill>
                  <a:schemeClr val="tx1"/>
                </a:solidFill>
                <a:latin typeface="Arial" charset="0"/>
                <a:ea typeface="ＭＳ Ｐゴシック" charset="0"/>
              </a:defRPr>
            </a:lvl2pPr>
            <a:lvl3pPr marL="1143000" indent="-228600" defTabSz="762000" eaLnBrk="0" hangingPunct="0">
              <a:defRPr>
                <a:solidFill>
                  <a:schemeClr val="tx1"/>
                </a:solidFill>
                <a:latin typeface="Arial" charset="0"/>
                <a:ea typeface="ＭＳ Ｐゴシック" charset="0"/>
              </a:defRPr>
            </a:lvl3pPr>
            <a:lvl4pPr marL="1600200" indent="-228600" defTabSz="762000" eaLnBrk="0" hangingPunct="0">
              <a:defRPr>
                <a:solidFill>
                  <a:schemeClr val="tx1"/>
                </a:solidFill>
                <a:latin typeface="Arial" charset="0"/>
                <a:ea typeface="ＭＳ Ｐゴシック" charset="0"/>
              </a:defRPr>
            </a:lvl4pPr>
            <a:lvl5pPr marL="2057400" indent="-228600" defTabSz="762000" eaLnBrk="0" hangingPunct="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latin typeface="Verdana" charset="0"/>
              </a:rPr>
              <a:t>400-500 Mha pastures</a:t>
            </a:r>
            <a:endParaRPr lang="en-US" sz="1400">
              <a:latin typeface="Verdana" charset="0"/>
            </a:endParaRPr>
          </a:p>
        </p:txBody>
      </p:sp>
      <p:sp>
        <p:nvSpPr>
          <p:cNvPr id="13320" name="Text Box 12"/>
          <p:cNvSpPr txBox="1">
            <a:spLocks noChangeArrowheads="1"/>
          </p:cNvSpPr>
          <p:nvPr/>
        </p:nvSpPr>
        <p:spPr bwMode="auto">
          <a:xfrm>
            <a:off x="4929188" y="5842000"/>
            <a:ext cx="27146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Arial" charset="0"/>
                <a:ea typeface="ＭＳ Ｐゴシック" charset="0"/>
              </a:defRPr>
            </a:lvl1pPr>
            <a:lvl2pPr marL="742950" indent="-285750" defTabSz="762000" eaLnBrk="0" hangingPunct="0">
              <a:defRPr>
                <a:solidFill>
                  <a:schemeClr val="tx1"/>
                </a:solidFill>
                <a:latin typeface="Arial" charset="0"/>
                <a:ea typeface="ＭＳ Ｐゴシック" charset="0"/>
              </a:defRPr>
            </a:lvl2pPr>
            <a:lvl3pPr marL="1143000" indent="-228600" defTabSz="762000" eaLnBrk="0" hangingPunct="0">
              <a:defRPr>
                <a:solidFill>
                  <a:schemeClr val="tx1"/>
                </a:solidFill>
                <a:latin typeface="Arial" charset="0"/>
                <a:ea typeface="ＭＳ Ｐゴシック" charset="0"/>
              </a:defRPr>
            </a:lvl3pPr>
            <a:lvl4pPr marL="1600200" indent="-228600" defTabSz="762000" eaLnBrk="0" hangingPunct="0">
              <a:defRPr>
                <a:solidFill>
                  <a:schemeClr val="tx1"/>
                </a:solidFill>
                <a:latin typeface="Arial" charset="0"/>
                <a:ea typeface="ＭＳ Ｐゴシック" charset="0"/>
              </a:defRPr>
            </a:lvl4pPr>
            <a:lvl5pPr marL="2057400" indent="-228600" defTabSz="762000" eaLnBrk="0" hangingPunct="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latin typeface="Verdana" charset="0"/>
              </a:rPr>
              <a:t>ca 1600 Mha cropland</a:t>
            </a:r>
            <a:endParaRPr lang="en-US" sz="1400">
              <a:latin typeface="Verdana" charset="0"/>
            </a:endParaRPr>
          </a:p>
        </p:txBody>
      </p:sp>
      <p:sp>
        <p:nvSpPr>
          <p:cNvPr id="13321" name="Text Box 13"/>
          <p:cNvSpPr txBox="1">
            <a:spLocks noChangeArrowheads="1"/>
          </p:cNvSpPr>
          <p:nvPr/>
        </p:nvSpPr>
        <p:spPr bwMode="auto">
          <a:xfrm>
            <a:off x="4929188" y="6129338"/>
            <a:ext cx="25003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Arial" charset="0"/>
                <a:ea typeface="ＭＳ Ｐゴシック" charset="0"/>
              </a:defRPr>
            </a:lvl1pPr>
            <a:lvl2pPr marL="742950" indent="-285750" defTabSz="762000" eaLnBrk="0" hangingPunct="0">
              <a:defRPr>
                <a:solidFill>
                  <a:schemeClr val="tx1"/>
                </a:solidFill>
                <a:latin typeface="Arial" charset="0"/>
                <a:ea typeface="ＭＳ Ｐゴシック" charset="0"/>
              </a:defRPr>
            </a:lvl2pPr>
            <a:lvl3pPr marL="1143000" indent="-228600" defTabSz="762000" eaLnBrk="0" hangingPunct="0">
              <a:defRPr>
                <a:solidFill>
                  <a:schemeClr val="tx1"/>
                </a:solidFill>
                <a:latin typeface="Arial" charset="0"/>
                <a:ea typeface="ＭＳ Ｐゴシック" charset="0"/>
              </a:defRPr>
            </a:lvl3pPr>
            <a:lvl4pPr marL="1600200" indent="-228600" defTabSz="762000" eaLnBrk="0" hangingPunct="0">
              <a:defRPr>
                <a:solidFill>
                  <a:schemeClr val="tx1"/>
                </a:solidFill>
                <a:latin typeface="Arial" charset="0"/>
                <a:ea typeface="ＭＳ Ｐゴシック" charset="0"/>
              </a:defRPr>
            </a:lvl4pPr>
            <a:lvl5pPr marL="2057400" indent="-228600" defTabSz="762000" eaLnBrk="0" hangingPunct="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latin typeface="Verdana" charset="0"/>
              </a:rPr>
              <a:t>ca 3200 Mha pastures</a:t>
            </a:r>
            <a:endParaRPr lang="en-US" sz="1400">
              <a:latin typeface="Verdana" charset="0"/>
            </a:endParaRPr>
          </a:p>
        </p:txBody>
      </p:sp>
      <p:pic>
        <p:nvPicPr>
          <p:cNvPr id="13322" name="Picture 14" descr="l199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9188" y="1857375"/>
            <a:ext cx="4027487"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6"/>
          <p:cNvSpPr>
            <a:spLocks noChangeArrowheads="1"/>
          </p:cNvSpPr>
          <p:nvPr/>
        </p:nvSpPr>
        <p:spPr bwMode="auto">
          <a:xfrm>
            <a:off x="5000625" y="3816350"/>
            <a:ext cx="188913" cy="1917700"/>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13324" name="Rectangle 17"/>
          <p:cNvSpPr>
            <a:spLocks noChangeArrowheads="1"/>
          </p:cNvSpPr>
          <p:nvPr/>
        </p:nvSpPr>
        <p:spPr bwMode="auto">
          <a:xfrm>
            <a:off x="5289550" y="1900238"/>
            <a:ext cx="188913" cy="3833812"/>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13325" name="Text Box 19"/>
          <p:cNvSpPr txBox="1">
            <a:spLocks noChangeArrowheads="1"/>
          </p:cNvSpPr>
          <p:nvPr/>
        </p:nvSpPr>
        <p:spPr bwMode="auto">
          <a:xfrm>
            <a:off x="1825625" y="4905375"/>
            <a:ext cx="719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Arial" charset="0"/>
                <a:ea typeface="ＭＳ Ｐゴシック" charset="0"/>
              </a:defRPr>
            </a:lvl1pPr>
            <a:lvl2pPr marL="742950" indent="-285750" defTabSz="762000" eaLnBrk="0" hangingPunct="0">
              <a:defRPr>
                <a:solidFill>
                  <a:schemeClr val="tx1"/>
                </a:solidFill>
                <a:latin typeface="Arial" charset="0"/>
                <a:ea typeface="ＭＳ Ｐゴシック" charset="0"/>
              </a:defRPr>
            </a:lvl2pPr>
            <a:lvl3pPr marL="1143000" indent="-228600" defTabSz="762000" eaLnBrk="0" hangingPunct="0">
              <a:defRPr>
                <a:solidFill>
                  <a:schemeClr val="tx1"/>
                </a:solidFill>
                <a:latin typeface="Arial" charset="0"/>
                <a:ea typeface="ＭＳ Ｐゴシック" charset="0"/>
              </a:defRPr>
            </a:lvl3pPr>
            <a:lvl4pPr marL="1600200" indent="-228600" defTabSz="762000" eaLnBrk="0" hangingPunct="0">
              <a:defRPr>
                <a:solidFill>
                  <a:schemeClr val="tx1"/>
                </a:solidFill>
                <a:latin typeface="Arial" charset="0"/>
                <a:ea typeface="ＭＳ Ｐゴシック" charset="0"/>
              </a:defRPr>
            </a:lvl4pPr>
            <a:lvl5pPr marL="2057400" indent="-228600" defTabSz="762000" eaLnBrk="0" hangingPunct="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latin typeface="Verdana" charset="0"/>
              </a:rPr>
              <a:t>Year 1700</a:t>
            </a:r>
            <a:endParaRPr lang="en-US" sz="1400">
              <a:latin typeface="Verdana" charset="0"/>
            </a:endParaRPr>
          </a:p>
        </p:txBody>
      </p:sp>
      <p:sp>
        <p:nvSpPr>
          <p:cNvPr id="13326" name="Text Box 20"/>
          <p:cNvSpPr txBox="1">
            <a:spLocks noChangeArrowheads="1"/>
          </p:cNvSpPr>
          <p:nvPr/>
        </p:nvSpPr>
        <p:spPr bwMode="auto">
          <a:xfrm>
            <a:off x="6650038" y="4905375"/>
            <a:ext cx="1697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Arial" charset="0"/>
                <a:ea typeface="ＭＳ Ｐゴシック" charset="0"/>
              </a:defRPr>
            </a:lvl1pPr>
            <a:lvl2pPr marL="742950" indent="-285750" defTabSz="762000" eaLnBrk="0" hangingPunct="0">
              <a:defRPr>
                <a:solidFill>
                  <a:schemeClr val="tx1"/>
                </a:solidFill>
                <a:latin typeface="Arial" charset="0"/>
                <a:ea typeface="ＭＳ Ｐゴシック" charset="0"/>
              </a:defRPr>
            </a:lvl2pPr>
            <a:lvl3pPr marL="1143000" indent="-228600" defTabSz="762000" eaLnBrk="0" hangingPunct="0">
              <a:defRPr>
                <a:solidFill>
                  <a:schemeClr val="tx1"/>
                </a:solidFill>
                <a:latin typeface="Arial" charset="0"/>
                <a:ea typeface="ＭＳ Ｐゴシック" charset="0"/>
              </a:defRPr>
            </a:lvl3pPr>
            <a:lvl4pPr marL="1600200" indent="-228600" defTabSz="762000" eaLnBrk="0" hangingPunct="0">
              <a:defRPr>
                <a:solidFill>
                  <a:schemeClr val="tx1"/>
                </a:solidFill>
                <a:latin typeface="Arial" charset="0"/>
                <a:ea typeface="ＭＳ Ｐゴシック" charset="0"/>
              </a:defRPr>
            </a:lvl4pPr>
            <a:lvl5pPr marL="2057400" indent="-228600" defTabSz="762000" eaLnBrk="0" hangingPunct="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1400">
                <a:latin typeface="Verdana" charset="0"/>
              </a:rPr>
              <a:t>Present situation (roughly)</a:t>
            </a:r>
            <a:endParaRPr lang="en-US" sz="1400">
              <a:latin typeface="Verdana" charset="0"/>
            </a:endParaRPr>
          </a:p>
        </p:txBody>
      </p:sp>
      <p:cxnSp>
        <p:nvCxnSpPr>
          <p:cNvPr id="19" name="Straight Connector 18"/>
          <p:cNvCxnSpPr/>
          <p:nvPr/>
        </p:nvCxnSpPr>
        <p:spPr>
          <a:xfrm>
            <a:off x="42863" y="5738813"/>
            <a:ext cx="9144000" cy="1587"/>
          </a:xfrm>
          <a:prstGeom prst="line">
            <a:avLst/>
          </a:prstGeom>
        </p:spPr>
        <p:style>
          <a:lnRef idx="1">
            <a:schemeClr val="dk1"/>
          </a:lnRef>
          <a:fillRef idx="0">
            <a:schemeClr val="dk1"/>
          </a:fillRef>
          <a:effectRef idx="0">
            <a:schemeClr val="dk1"/>
          </a:effectRef>
          <a:fontRef idx="minor">
            <a:schemeClr val="tx1"/>
          </a:fontRef>
        </p:style>
      </p:cxnSp>
      <p:sp>
        <p:nvSpPr>
          <p:cNvPr id="13328" name="Rectangle 6"/>
          <p:cNvSpPr>
            <a:spLocks noChangeArrowheads="1"/>
          </p:cNvSpPr>
          <p:nvPr/>
        </p:nvSpPr>
        <p:spPr bwMode="auto">
          <a:xfrm>
            <a:off x="6143625" y="6500813"/>
            <a:ext cx="28082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800">
                <a:latin typeface="Verdana" charset="0"/>
              </a:rPr>
              <a:t>Source: Klein Goldewijk, RIVM, The Netherlands</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9613" y="1773238"/>
            <a:ext cx="51847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3" name="Title 1"/>
          <p:cNvSpPr>
            <a:spLocks noGrp="1"/>
          </p:cNvSpPr>
          <p:nvPr>
            <p:ph type="title"/>
          </p:nvPr>
        </p:nvSpPr>
        <p:spPr/>
        <p:txBody>
          <a:bodyPr/>
          <a:lstStyle/>
          <a:p>
            <a:pPr eaLnBrk="1" hangingPunct="1"/>
            <a:r>
              <a:rPr lang="sv-SE" sz="3600">
                <a:latin typeface="Times" charset="0"/>
              </a:rPr>
              <a:t>LUC emissions...</a:t>
            </a:r>
            <a:endParaRPr lang="en-US" sz="3600">
              <a:latin typeface="Times" charset="0"/>
            </a:endParaRPr>
          </a:p>
        </p:txBody>
      </p:sp>
    </p:spTree>
    <p:extLst>
      <p:ext uri="{BB962C8B-B14F-4D97-AF65-F5344CB8AC3E}">
        <p14:creationId xmlns:p14="http://schemas.microsoft.com/office/powerpoint/2010/main" val="29281727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landuse_b"/>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1340768"/>
            <a:ext cx="5770041"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a:off x="4860056" y="4870872"/>
            <a:ext cx="28082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800" dirty="0">
                <a:latin typeface="Verdana" charset="0"/>
              </a:rPr>
              <a:t>Source: Klein </a:t>
            </a:r>
            <a:r>
              <a:rPr lang="en-US" sz="800" dirty="0" err="1">
                <a:latin typeface="Verdana" charset="0"/>
              </a:rPr>
              <a:t>Goldewijk</a:t>
            </a:r>
            <a:r>
              <a:rPr lang="en-US" sz="800" dirty="0">
                <a:latin typeface="Verdana" charset="0"/>
              </a:rPr>
              <a:t>, RIVM, The Netherlands</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0" y="571500"/>
            <a:ext cx="9144000" cy="831850"/>
          </a:xfrm>
          <a:prstGeom prst="rect">
            <a:avLst/>
          </a:prstGeom>
          <a:noFill/>
          <a:ln w="9525">
            <a:noFill/>
            <a:miter lim="800000"/>
            <a:headEnd/>
            <a:tailEnd/>
          </a:ln>
        </p:spPr>
        <p:txBody>
          <a:bodyPr anchor="ctr"/>
          <a:lstStyle/>
          <a:p>
            <a:pPr algn="ctr">
              <a:defRPr/>
            </a:pPr>
            <a:r>
              <a:rPr lang="sv-SE" sz="4400" dirty="0">
                <a:latin typeface="+mj-lt"/>
                <a:ea typeface="+mj-ea"/>
                <a:cs typeface="+mj-cs"/>
              </a:rPr>
              <a:t>GHG </a:t>
            </a:r>
            <a:r>
              <a:rPr lang="sv-SE" sz="4400" dirty="0" err="1">
                <a:latin typeface="+mj-lt"/>
                <a:ea typeface="+mj-ea"/>
                <a:cs typeface="+mj-cs"/>
              </a:rPr>
              <a:t>benefits</a:t>
            </a:r>
            <a:r>
              <a:rPr lang="sv-SE" sz="4400" dirty="0">
                <a:latin typeface="+mj-lt"/>
                <a:ea typeface="+mj-ea"/>
                <a:cs typeface="+mj-cs"/>
              </a:rPr>
              <a:t> of </a:t>
            </a:r>
            <a:r>
              <a:rPr lang="sv-SE" sz="4400" dirty="0" err="1">
                <a:latin typeface="+mj-lt"/>
                <a:ea typeface="+mj-ea"/>
                <a:cs typeface="+mj-cs"/>
              </a:rPr>
              <a:t>expanding</a:t>
            </a:r>
            <a:r>
              <a:rPr lang="sv-SE" sz="4400" dirty="0">
                <a:latin typeface="+mj-lt"/>
                <a:ea typeface="+mj-ea"/>
                <a:cs typeface="+mj-cs"/>
              </a:rPr>
              <a:t> bioenergy?</a:t>
            </a:r>
          </a:p>
        </p:txBody>
      </p:sp>
      <p:sp>
        <p:nvSpPr>
          <p:cNvPr id="19459" name="Rectangle 6"/>
          <p:cNvSpPr>
            <a:spLocks noChangeArrowheads="1"/>
          </p:cNvSpPr>
          <p:nvPr/>
        </p:nvSpPr>
        <p:spPr bwMode="auto">
          <a:xfrm>
            <a:off x="7500938" y="6429375"/>
            <a:ext cx="142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800">
                <a:latin typeface="Verdana" charset="0"/>
              </a:rPr>
              <a:t>Source: Berndes 2006</a:t>
            </a:r>
          </a:p>
        </p:txBody>
      </p:sp>
      <p:pic>
        <p:nvPicPr>
          <p:cNvPr id="1946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1571625"/>
            <a:ext cx="7488238"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 name="Oval 4"/>
          <p:cNvSpPr/>
          <p:nvPr/>
        </p:nvSpPr>
        <p:spPr>
          <a:xfrm>
            <a:off x="6215063" y="4786313"/>
            <a:ext cx="1285875" cy="5000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332656"/>
            <a:ext cx="1867001"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4786313" y="428625"/>
            <a:ext cx="4214812" cy="2071688"/>
          </a:xfrm>
        </p:spPr>
        <p:txBody>
          <a:bodyPr/>
          <a:lstStyle/>
          <a:p>
            <a:pPr algn="l" eaLnBrk="1" hangingPunct="1"/>
            <a:r>
              <a:rPr lang="sv-SE" sz="2800" b="1" dirty="0" err="1" smtClean="0">
                <a:latin typeface="Calibri" charset="0"/>
              </a:rPr>
              <a:t>Reports</a:t>
            </a:r>
            <a:r>
              <a:rPr lang="sv-SE" sz="2800" b="1" dirty="0" smtClean="0">
                <a:latin typeface="Calibri" charset="0"/>
              </a:rPr>
              <a:t> </a:t>
            </a:r>
            <a:r>
              <a:rPr lang="sv-SE" sz="2800" b="1" dirty="0" err="1" smtClean="0">
                <a:latin typeface="Calibri" charset="0"/>
              </a:rPr>
              <a:t>available</a:t>
            </a:r>
            <a:r>
              <a:rPr lang="sv-SE" sz="2800" b="1" dirty="0" smtClean="0">
                <a:latin typeface="Calibri" charset="0"/>
              </a:rPr>
              <a:t> for </a:t>
            </a:r>
            <a:r>
              <a:rPr lang="sv-SE" sz="2800" b="1" dirty="0" err="1" smtClean="0">
                <a:latin typeface="Calibri" charset="0"/>
              </a:rPr>
              <a:t>download</a:t>
            </a:r>
            <a:r>
              <a:rPr lang="sv-SE" sz="2800" b="1" dirty="0" smtClean="0">
                <a:latin typeface="Calibri" charset="0"/>
              </a:rPr>
              <a:t>:</a:t>
            </a:r>
            <a:r>
              <a:rPr lang="sv-SE" sz="2800" b="1" dirty="0">
                <a:latin typeface="Calibri" charset="0"/>
              </a:rPr>
              <a:t/>
            </a:r>
            <a:br>
              <a:rPr lang="sv-SE" sz="2800" b="1" dirty="0">
                <a:latin typeface="Calibri" charset="0"/>
              </a:rPr>
            </a:br>
            <a:r>
              <a:rPr lang="sv-SE" sz="2800" b="1" dirty="0" smtClean="0">
                <a:latin typeface="Calibri" charset="0"/>
              </a:rPr>
              <a:t>- </a:t>
            </a:r>
            <a:r>
              <a:rPr lang="sv-SE" sz="2800" b="1" dirty="0" err="1" smtClean="0">
                <a:latin typeface="Calibri" charset="0"/>
              </a:rPr>
              <a:t>www.ieabioenergy.com</a:t>
            </a:r>
            <a:r>
              <a:rPr lang="sv-SE" sz="2800" b="1" dirty="0" smtClean="0">
                <a:latin typeface="Calibri" charset="0"/>
              </a:rPr>
              <a:t/>
            </a:r>
            <a:br>
              <a:rPr lang="sv-SE" sz="2800" b="1" dirty="0" smtClean="0">
                <a:latin typeface="Calibri" charset="0"/>
              </a:rPr>
            </a:br>
            <a:r>
              <a:rPr lang="sv-SE" sz="2800" b="1" dirty="0" smtClean="0">
                <a:latin typeface="Calibri" charset="0"/>
              </a:rPr>
              <a:t>- </a:t>
            </a:r>
            <a:r>
              <a:rPr lang="sv-SE" sz="2800" b="1" dirty="0" err="1" smtClean="0">
                <a:latin typeface="Calibri" charset="0"/>
              </a:rPr>
              <a:t>www.ipcc.ch</a:t>
            </a:r>
            <a:endParaRPr lang="en-US" sz="2800" b="1" dirty="0">
              <a:latin typeface="Calibri" charset="0"/>
            </a:endParaRPr>
          </a:p>
        </p:txBody>
      </p:sp>
      <p:pic>
        <p:nvPicPr>
          <p:cNvPr id="2" name="Picture 1"/>
          <p:cNvPicPr>
            <a:picLocks noChangeAspect="1"/>
          </p:cNvPicPr>
          <p:nvPr/>
        </p:nvPicPr>
        <p:blipFill>
          <a:blip r:embed="rId3"/>
          <a:stretch>
            <a:fillRect/>
          </a:stretch>
        </p:blipFill>
        <p:spPr>
          <a:xfrm>
            <a:off x="2339753" y="332657"/>
            <a:ext cx="1881796" cy="266429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3068960"/>
            <a:ext cx="1879563" cy="2664296"/>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Grp="1" noChangeArrowheads="1"/>
          </p:cNvSpPr>
          <p:nvPr>
            <p:ph type="ctrTitle"/>
          </p:nvPr>
        </p:nvSpPr>
        <p:spPr>
          <a:xfrm>
            <a:off x="52754" y="457200"/>
            <a:ext cx="9091246" cy="914400"/>
          </a:xfrm>
        </p:spPr>
        <p:txBody>
          <a:bodyPr/>
          <a:lstStyle/>
          <a:p>
            <a:pPr algn="ctr"/>
            <a:r>
              <a:rPr lang="sv-SE" sz="3600" dirty="0" err="1">
                <a:latin typeface="Tahoma" charset="0"/>
                <a:ea typeface="ＭＳ Ｐゴシック" charset="0"/>
              </a:rPr>
              <a:t>Frontier</a:t>
            </a:r>
            <a:r>
              <a:rPr lang="sv-SE" sz="3600" dirty="0">
                <a:latin typeface="Tahoma" charset="0"/>
                <a:ea typeface="ＭＳ Ｐゴシック" charset="0"/>
              </a:rPr>
              <a:t> </a:t>
            </a:r>
            <a:r>
              <a:rPr lang="sv-SE" sz="3600" dirty="0" err="1">
                <a:latin typeface="Tahoma" charset="0"/>
                <a:ea typeface="ＭＳ Ｐゴシック" charset="0"/>
              </a:rPr>
              <a:t>forests</a:t>
            </a:r>
            <a:r>
              <a:rPr lang="sv-SE" sz="3600" dirty="0">
                <a:latin typeface="Tahoma" charset="0"/>
                <a:ea typeface="ＭＳ Ｐゴシック" charset="0"/>
              </a:rPr>
              <a:t> 8000 </a:t>
            </a:r>
            <a:r>
              <a:rPr lang="sv-SE" sz="3600" dirty="0" err="1">
                <a:latin typeface="Tahoma" charset="0"/>
                <a:ea typeface="ＭＳ Ｐゴシック" charset="0"/>
              </a:rPr>
              <a:t>years</a:t>
            </a:r>
            <a:r>
              <a:rPr lang="sv-SE" sz="3600" dirty="0">
                <a:latin typeface="Tahoma" charset="0"/>
                <a:ea typeface="ＭＳ Ｐゴシック" charset="0"/>
              </a:rPr>
              <a:t> </a:t>
            </a:r>
            <a:r>
              <a:rPr lang="sv-SE" sz="3600" dirty="0" err="1" smtClean="0">
                <a:latin typeface="Tahoma" charset="0"/>
                <a:ea typeface="ＭＳ Ｐゴシック" charset="0"/>
              </a:rPr>
              <a:t>ago</a:t>
            </a:r>
            <a:endParaRPr lang="en-GB" sz="3600" dirty="0">
              <a:latin typeface="Tahoma" charset="0"/>
              <a:ea typeface="ＭＳ Ｐゴシック" charset="0"/>
            </a:endParaRPr>
          </a:p>
        </p:txBody>
      </p:sp>
      <p:pic>
        <p:nvPicPr>
          <p:cNvPr id="26626"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700808"/>
            <a:ext cx="630109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3691242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692958"/>
            <a:ext cx="6283576" cy="346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25" name="Rectangle 9"/>
          <p:cNvSpPr>
            <a:spLocks noGrp="1" noChangeArrowheads="1"/>
          </p:cNvSpPr>
          <p:nvPr>
            <p:ph type="ctrTitle"/>
          </p:nvPr>
        </p:nvSpPr>
        <p:spPr>
          <a:xfrm>
            <a:off x="52754" y="457200"/>
            <a:ext cx="9091246" cy="914400"/>
          </a:xfrm>
        </p:spPr>
        <p:txBody>
          <a:bodyPr/>
          <a:lstStyle/>
          <a:p>
            <a:pPr algn="ctr"/>
            <a:r>
              <a:rPr lang="sv-SE" sz="3600" dirty="0" err="1">
                <a:latin typeface="Tahoma" charset="0"/>
                <a:ea typeface="ＭＳ Ｐゴシック" charset="0"/>
              </a:rPr>
              <a:t>Frontier</a:t>
            </a:r>
            <a:r>
              <a:rPr lang="sv-SE" sz="3600" dirty="0">
                <a:latin typeface="Tahoma" charset="0"/>
                <a:ea typeface="ＭＳ Ｐゴシック" charset="0"/>
              </a:rPr>
              <a:t> </a:t>
            </a:r>
            <a:r>
              <a:rPr lang="sv-SE" sz="3600" dirty="0" err="1">
                <a:latin typeface="Tahoma" charset="0"/>
                <a:ea typeface="ＭＳ Ｐゴシック" charset="0"/>
              </a:rPr>
              <a:t>forests</a:t>
            </a:r>
            <a:r>
              <a:rPr lang="sv-SE" sz="3600" dirty="0">
                <a:latin typeface="Tahoma" charset="0"/>
                <a:ea typeface="ＭＳ Ｐゴシック" charset="0"/>
              </a:rPr>
              <a:t> </a:t>
            </a:r>
            <a:r>
              <a:rPr lang="sv-SE" sz="3600" dirty="0" err="1" smtClean="0">
                <a:latin typeface="Tahoma" charset="0"/>
                <a:ea typeface="ＭＳ Ｐゴシック" charset="0"/>
              </a:rPr>
              <a:t>today</a:t>
            </a:r>
            <a:endParaRPr lang="en-GB" sz="3600" dirty="0">
              <a:latin typeface="Tahoma" charset="0"/>
              <a:ea typeface="ＭＳ Ｐゴシック" charset="0"/>
            </a:endParaRPr>
          </a:p>
        </p:txBody>
      </p:sp>
    </p:spTree>
    <p:extLst>
      <p:ext uri="{BB962C8B-B14F-4D97-AF65-F5344CB8AC3E}">
        <p14:creationId xmlns:p14="http://schemas.microsoft.com/office/powerpoint/2010/main" val="70594008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520" y="-459432"/>
            <a:ext cx="9361040" cy="78488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5" descr="SAUDI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36" y="692696"/>
            <a:ext cx="9310656" cy="554461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2157" y="5929535"/>
            <a:ext cx="3388355" cy="307777"/>
          </a:xfrm>
          <a:prstGeom prst="rect">
            <a:avLst/>
          </a:prstGeom>
          <a:noFill/>
        </p:spPr>
        <p:txBody>
          <a:bodyPr wrap="none" rtlCol="0">
            <a:spAutoFit/>
          </a:bodyPr>
          <a:lstStyle/>
          <a:p>
            <a:r>
              <a:rPr lang="en-US" sz="1400" dirty="0" smtClean="0"/>
              <a:t>Irrigated cereal production, Saudi Arabia </a:t>
            </a:r>
            <a:endParaRPr lang="en-US" sz="1400" dirty="0"/>
          </a:p>
        </p:txBody>
      </p:sp>
    </p:spTree>
    <p:extLst>
      <p:ext uri="{BB962C8B-B14F-4D97-AF65-F5344CB8AC3E}">
        <p14:creationId xmlns:p14="http://schemas.microsoft.com/office/powerpoint/2010/main" val="30871076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32"/>
            <a:ext cx="9144000" cy="78488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Earth at n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14" y="404664"/>
            <a:ext cx="9666858"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552" y="1124744"/>
            <a:ext cx="8229600" cy="1143000"/>
          </a:xfrm>
        </p:spPr>
        <p:txBody>
          <a:bodyPr/>
          <a:lstStyle/>
          <a:p>
            <a:r>
              <a:rPr lang="en-US" dirty="0" smtClean="0">
                <a:solidFill>
                  <a:srgbClr val="FFFF00"/>
                </a:solidFill>
              </a:rPr>
              <a:t>Bioenergy in the </a:t>
            </a:r>
            <a:r>
              <a:rPr lang="en-US" dirty="0" err="1" smtClean="0">
                <a:solidFill>
                  <a:srgbClr val="FFFF00"/>
                </a:solidFill>
              </a:rPr>
              <a:t>Anthroposcene</a:t>
            </a:r>
            <a:endParaRPr lang="en-US" dirty="0">
              <a:solidFill>
                <a:srgbClr val="FFFF00"/>
              </a:solidFill>
            </a:endParaRPr>
          </a:p>
        </p:txBody>
      </p:sp>
    </p:spTree>
    <p:extLst>
      <p:ext uri="{BB962C8B-B14F-4D97-AF65-F5344CB8AC3E}">
        <p14:creationId xmlns:p14="http://schemas.microsoft.com/office/powerpoint/2010/main" val="14291293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32"/>
            <a:ext cx="9144000" cy="78488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Earth at n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14" y="404664"/>
            <a:ext cx="9666858"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552" y="1124744"/>
            <a:ext cx="8229600" cy="1143000"/>
          </a:xfrm>
        </p:spPr>
        <p:txBody>
          <a:bodyPr/>
          <a:lstStyle/>
          <a:p>
            <a:r>
              <a:rPr lang="en-US" dirty="0" smtClean="0">
                <a:solidFill>
                  <a:srgbClr val="FFFF00"/>
                </a:solidFill>
              </a:rPr>
              <a:t>Bioenergy in the </a:t>
            </a:r>
            <a:r>
              <a:rPr lang="en-US" dirty="0" err="1" smtClean="0">
                <a:solidFill>
                  <a:srgbClr val="FFFF00"/>
                </a:solidFill>
              </a:rPr>
              <a:t>Anthroposcene</a:t>
            </a:r>
            <a:endParaRPr lang="en-US" dirty="0">
              <a:solidFill>
                <a:srgbClr val="FFFF00"/>
              </a:solidFill>
            </a:endParaRPr>
          </a:p>
        </p:txBody>
      </p:sp>
      <p:sp>
        <p:nvSpPr>
          <p:cNvPr id="3" name="Oval 2"/>
          <p:cNvSpPr/>
          <p:nvPr/>
        </p:nvSpPr>
        <p:spPr>
          <a:xfrm>
            <a:off x="1187624" y="4293096"/>
            <a:ext cx="1224136" cy="115212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Food</a:t>
            </a:r>
            <a:endParaRPr lang="en-US" dirty="0">
              <a:solidFill>
                <a:schemeClr val="tx1"/>
              </a:solidFill>
            </a:endParaRPr>
          </a:p>
        </p:txBody>
      </p:sp>
      <p:sp>
        <p:nvSpPr>
          <p:cNvPr id="11" name="TextBox 10"/>
          <p:cNvSpPr txBox="1"/>
          <p:nvPr/>
        </p:nvSpPr>
        <p:spPr>
          <a:xfrm>
            <a:off x="7020272" y="5949280"/>
            <a:ext cx="1065616" cy="276999"/>
          </a:xfrm>
          <a:prstGeom prst="rect">
            <a:avLst/>
          </a:prstGeom>
          <a:noFill/>
        </p:spPr>
        <p:txBody>
          <a:bodyPr wrap="none" rtlCol="0">
            <a:spAutoFit/>
          </a:bodyPr>
          <a:lstStyle/>
          <a:p>
            <a:r>
              <a:rPr lang="en-US" sz="1200" dirty="0" smtClean="0">
                <a:solidFill>
                  <a:schemeClr val="bg1"/>
                </a:solidFill>
              </a:rPr>
              <a:t>Source: FAO </a:t>
            </a:r>
            <a:endParaRPr lang="en-US" sz="1200" dirty="0">
              <a:solidFill>
                <a:schemeClr val="bg1"/>
              </a:solidFill>
            </a:endParaRPr>
          </a:p>
        </p:txBody>
      </p:sp>
    </p:spTree>
    <p:extLst>
      <p:ext uri="{BB962C8B-B14F-4D97-AF65-F5344CB8AC3E}">
        <p14:creationId xmlns:p14="http://schemas.microsoft.com/office/powerpoint/2010/main" val="171652036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8613</TotalTime>
  <Words>1467</Words>
  <Application>Microsoft Office PowerPoint</Application>
  <PresentationFormat>On-screen Show (4:3)</PresentationFormat>
  <Paragraphs>217</Paragraphs>
  <Slides>41</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Photo Editor Photo</vt:lpstr>
      <vt:lpstr>Expanding Bioenergy – Global Potentials and Regional Challenges</vt:lpstr>
      <vt:lpstr>PowerPoint Presentation</vt:lpstr>
      <vt:lpstr>PowerPoint Presentation</vt:lpstr>
      <vt:lpstr>PowerPoint Presentation</vt:lpstr>
      <vt:lpstr>Frontier forests 8000 years ago</vt:lpstr>
      <vt:lpstr>Frontier forests today</vt:lpstr>
      <vt:lpstr>PowerPoint Presentation</vt:lpstr>
      <vt:lpstr>Bioenergy in the Anthroposcene</vt:lpstr>
      <vt:lpstr>Bioenergy in the Anthroposcene</vt:lpstr>
      <vt:lpstr>Bioenergy in the Anthroposcene</vt:lpstr>
      <vt:lpstr>Bioenergy in the Anthroposcene</vt:lpstr>
      <vt:lpstr>Bioenergy in the Anthroposcene</vt:lpstr>
      <vt:lpstr>Bioenergy in the Anthroposcene</vt:lpstr>
      <vt:lpstr>To-do…</vt:lpstr>
      <vt:lpstr>Room for bioenergy plantations?</vt:lpstr>
      <vt:lpstr>PowerPoint Presentation</vt:lpstr>
      <vt:lpstr>…but requires high agriculture productivity growth (and it helps if we eat less meet)</vt:lpstr>
      <vt:lpstr>…and bioenergy expansion needs to be guided in attractive directions</vt:lpstr>
      <vt:lpstr>Regional challenges and possibilities</vt:lpstr>
      <vt:lpstr>Regional challenges and possibilities</vt:lpstr>
      <vt:lpstr>Regional challenges and possibilities</vt:lpstr>
      <vt:lpstr>Regional challenges and possibilities</vt:lpstr>
      <vt:lpstr>Regional challenges and possibilities</vt:lpstr>
      <vt:lpstr>THANK YOU!</vt:lpstr>
      <vt:lpstr>PowerPoint Presentation</vt:lpstr>
      <vt:lpstr>PowerPoint Presentation</vt:lpstr>
      <vt:lpstr>Bioenergy Potentials: the supply side (part 1)</vt:lpstr>
      <vt:lpstr>Expanding bioenergy : challenges</vt:lpstr>
      <vt:lpstr>Bioenergy Potentials: the supply side (part 2)</vt:lpstr>
      <vt:lpstr>Expanding bioenergy : challenges</vt:lpstr>
      <vt:lpstr>PowerPoint Presentation</vt:lpstr>
      <vt:lpstr>PowerPoint Presentation</vt:lpstr>
      <vt:lpstr>Water implications of bioenergy</vt:lpstr>
      <vt:lpstr>Water implications of bioenergy</vt:lpstr>
      <vt:lpstr>Role of bioenergy in strategies to…</vt:lpstr>
      <vt:lpstr>Role of bioenergy in strategies to…</vt:lpstr>
      <vt:lpstr>Historic land use change</vt:lpstr>
      <vt:lpstr>PowerPoint Presentation</vt:lpstr>
      <vt:lpstr>LUC emissions...</vt:lpstr>
      <vt:lpstr>PowerPoint Presentation</vt:lpstr>
      <vt:lpstr>Reports available for download: - www.ieabioenergy.com - www.ipcc.ch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Goran Berndes</dc:creator>
  <cp:lastModifiedBy>owner</cp:lastModifiedBy>
  <cp:revision>356</cp:revision>
  <dcterms:created xsi:type="dcterms:W3CDTF">2009-09-27T09:37:16Z</dcterms:created>
  <dcterms:modified xsi:type="dcterms:W3CDTF">2011-11-30T01:35:49Z</dcterms:modified>
</cp:coreProperties>
</file>