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1" r:id="rId1"/>
  </p:sldMasterIdLst>
  <p:notesMasterIdLst>
    <p:notesMasterId r:id="rId27"/>
  </p:notesMasterIdLst>
  <p:sldIdLst>
    <p:sldId id="256" r:id="rId2"/>
    <p:sldId id="357" r:id="rId3"/>
    <p:sldId id="348" r:id="rId4"/>
    <p:sldId id="358" r:id="rId5"/>
    <p:sldId id="377" r:id="rId6"/>
    <p:sldId id="411" r:id="rId7"/>
    <p:sldId id="381" r:id="rId8"/>
    <p:sldId id="360" r:id="rId9"/>
    <p:sldId id="408" r:id="rId10"/>
    <p:sldId id="383" r:id="rId11"/>
    <p:sldId id="380" r:id="rId12"/>
    <p:sldId id="382" r:id="rId13"/>
    <p:sldId id="394" r:id="rId14"/>
    <p:sldId id="413" r:id="rId15"/>
    <p:sldId id="391" r:id="rId16"/>
    <p:sldId id="414" r:id="rId17"/>
    <p:sldId id="371" r:id="rId18"/>
    <p:sldId id="401" r:id="rId19"/>
    <p:sldId id="384" r:id="rId20"/>
    <p:sldId id="393" r:id="rId21"/>
    <p:sldId id="400" r:id="rId22"/>
    <p:sldId id="405" r:id="rId23"/>
    <p:sldId id="406" r:id="rId24"/>
    <p:sldId id="398" r:id="rId25"/>
    <p:sldId id="407" r:id="rId2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32"/>
    <a:srgbClr val="FFC000"/>
    <a:srgbClr val="D1F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81" autoAdjust="0"/>
    <p:restoredTop sz="98032" autoAdjust="0"/>
  </p:normalViewPr>
  <p:slideViewPr>
    <p:cSldViewPr>
      <p:cViewPr varScale="1">
        <p:scale>
          <a:sx n="86" d="100"/>
          <a:sy n="86" d="100"/>
        </p:scale>
        <p:origin x="1214" y="72"/>
      </p:cViewPr>
      <p:guideLst>
        <p:guide orient="horz" pos="2160"/>
        <p:guide pos="2880"/>
      </p:guideLst>
    </p:cSldViewPr>
  </p:slideViewPr>
  <p:outlineViewPr>
    <p:cViewPr>
      <p:scale>
        <a:sx n="33" d="100"/>
        <a:sy n="33" d="100"/>
      </p:scale>
      <p:origin x="0" y="6702"/>
    </p:cViewPr>
  </p:outlineViewPr>
  <p:notesTextViewPr>
    <p:cViewPr>
      <p:scale>
        <a:sx n="3" d="2"/>
        <a:sy n="3" d="2"/>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de-DE"/>
          </a:p>
        </p:txBody>
      </p:sp>
      <p:sp>
        <p:nvSpPr>
          <p:cNvPr id="1433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de-DE"/>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EF3EFA3-54B5-4325-A1B8-FBB8A7C86525}" type="slidenum">
              <a:rPr lang="de-DE"/>
              <a:pPr>
                <a:defRPr/>
              </a:pPr>
              <a:t>‹#›</a:t>
            </a:fld>
            <a:endParaRPr lang="de-DE"/>
          </a:p>
        </p:txBody>
      </p:sp>
    </p:spTree>
    <p:extLst>
      <p:ext uri="{BB962C8B-B14F-4D97-AF65-F5344CB8AC3E}">
        <p14:creationId xmlns:p14="http://schemas.microsoft.com/office/powerpoint/2010/main" val="31818568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8EF3EFA3-54B5-4325-A1B8-FBB8A7C86525}" type="slidenum">
              <a:rPr lang="de-DE" smtClean="0"/>
              <a:pPr>
                <a:defRPr/>
              </a:pPr>
              <a:t>1</a:t>
            </a:fld>
            <a:endParaRPr lang="de-DE"/>
          </a:p>
        </p:txBody>
      </p:sp>
    </p:spTree>
    <p:extLst>
      <p:ext uri="{BB962C8B-B14F-4D97-AF65-F5344CB8AC3E}">
        <p14:creationId xmlns:p14="http://schemas.microsoft.com/office/powerpoint/2010/main" val="20553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8EF3EFA3-54B5-4325-A1B8-FBB8A7C86525}" type="slidenum">
              <a:rPr lang="de-DE" smtClean="0"/>
              <a:pPr>
                <a:defRPr/>
              </a:pPr>
              <a:t>3</a:t>
            </a:fld>
            <a:endParaRPr lang="de-DE"/>
          </a:p>
        </p:txBody>
      </p:sp>
    </p:spTree>
    <p:extLst>
      <p:ext uri="{BB962C8B-B14F-4D97-AF65-F5344CB8AC3E}">
        <p14:creationId xmlns:p14="http://schemas.microsoft.com/office/powerpoint/2010/main" val="859552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4" name="Rectangle 13"/>
          <p:cNvSpPr/>
          <p:nvPr userDrawn="1"/>
        </p:nvSpPr>
        <p:spPr>
          <a:xfrm>
            <a:off x="-1" y="0"/>
            <a:ext cx="2304000"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pic>
        <p:nvPicPr>
          <p:cNvPr id="4" name="Picture 3"/>
          <p:cNvPicPr>
            <a:picLocks noChangeAspect="1"/>
          </p:cNvPicPr>
          <p:nvPr userDrawn="1"/>
        </p:nvPicPr>
        <p:blipFill>
          <a:blip r:embed="rId2"/>
          <a:stretch>
            <a:fillRect/>
          </a:stretch>
        </p:blipFill>
        <p:spPr>
          <a:xfrm>
            <a:off x="360000" y="0"/>
            <a:ext cx="8966200" cy="5397500"/>
          </a:xfrm>
          <a:prstGeom prst="rect">
            <a:avLst/>
          </a:prstGeom>
        </p:spPr>
      </p:pic>
      <p:sp>
        <p:nvSpPr>
          <p:cNvPr id="15" name="Rectangle 14"/>
          <p:cNvSpPr/>
          <p:nvPr userDrawn="1"/>
        </p:nvSpPr>
        <p:spPr>
          <a:xfrm>
            <a:off x="-1" y="0"/>
            <a:ext cx="2304000" cy="3456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16" name="Rectangle 15"/>
          <p:cNvSpPr/>
          <p:nvPr userDrawn="1"/>
        </p:nvSpPr>
        <p:spPr>
          <a:xfrm>
            <a:off x="2250001"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12" name="Subtitle 2"/>
          <p:cNvSpPr txBox="1">
            <a:spLocks/>
          </p:cNvSpPr>
          <p:nvPr userDrawn="1"/>
        </p:nvSpPr>
        <p:spPr>
          <a:xfrm>
            <a:off x="3600000" y="6300000"/>
            <a:ext cx="5364000" cy="360000"/>
          </a:xfrm>
          <a:prstGeom prst="rect">
            <a:avLst/>
          </a:prstGeom>
        </p:spPr>
        <p:txBody>
          <a:bodyPr lIns="0" tIns="0" rIns="0" bIns="0" anchor="ctr" anchorCtr="0"/>
          <a:lstStyle>
            <a:lvl1pPr marL="0" indent="0" algn="l" defTabSz="457200" rtl="0" eaLnBrk="1" latinLnBrk="0" hangingPunct="1">
              <a:lnSpc>
                <a:spcPts val="700"/>
              </a:lnSpc>
              <a:spcBef>
                <a:spcPts val="0"/>
              </a:spcBef>
              <a:buFont typeface="Arial"/>
              <a:buNone/>
              <a:defRPr sz="6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spcAft>
                <a:spcPts val="0"/>
              </a:spcAft>
            </a:pPr>
            <a:r>
              <a:rPr lang="en-GB" dirty="0" smtClean="0">
                <a:solidFill>
                  <a:prstClr val="black"/>
                </a:solidFill>
              </a:rPr>
              <a:t>IEA Bioenergy, also known as the Technology Collaboration Programme (TCP) for a Programme of Research, Development and Demonstration on Bioenergy, functions within a Framework created by the International Energy Agency (IEA). Views, findings and publications of IEA Bioenergy do not necessarily represent the views or policies of the IEA Secretariat or of its individual Member countries.</a:t>
            </a:r>
            <a:endParaRPr lang="en-US" dirty="0">
              <a:solidFill>
                <a:prstClr val="black"/>
              </a:solidFill>
            </a:endParaRPr>
          </a:p>
        </p:txBody>
      </p:sp>
      <p:pic>
        <p:nvPicPr>
          <p:cNvPr id="19" name="Picture 18"/>
          <p:cNvPicPr>
            <a:picLocks noChangeAspect="1"/>
          </p:cNvPicPr>
          <p:nvPr userDrawn="1"/>
        </p:nvPicPr>
        <p:blipFill>
          <a:blip r:embed="rId3"/>
          <a:stretch>
            <a:fillRect/>
          </a:stretch>
        </p:blipFill>
        <p:spPr>
          <a:xfrm>
            <a:off x="2628001" y="6300000"/>
            <a:ext cx="763902" cy="360000"/>
          </a:xfrm>
          <a:prstGeom prst="rect">
            <a:avLst/>
          </a:prstGeom>
        </p:spPr>
      </p:pic>
      <p:pic>
        <p:nvPicPr>
          <p:cNvPr id="6" name="Picture 5"/>
          <p:cNvPicPr>
            <a:picLocks noChangeAspect="1"/>
          </p:cNvPicPr>
          <p:nvPr userDrawn="1"/>
        </p:nvPicPr>
        <p:blipFill>
          <a:blip r:embed="rId4"/>
          <a:stretch>
            <a:fillRect/>
          </a:stretch>
        </p:blipFill>
        <p:spPr>
          <a:xfrm>
            <a:off x="540001" y="540000"/>
            <a:ext cx="2463800" cy="508000"/>
          </a:xfrm>
          <a:prstGeom prst="rect">
            <a:avLst/>
          </a:prstGeom>
        </p:spPr>
      </p:pic>
      <p:sp>
        <p:nvSpPr>
          <p:cNvPr id="2" name="Title 1"/>
          <p:cNvSpPr>
            <a:spLocks noGrp="1"/>
          </p:cNvSpPr>
          <p:nvPr>
            <p:ph type="ctrTitle" hasCustomPrompt="1"/>
          </p:nvPr>
        </p:nvSpPr>
        <p:spPr>
          <a:xfrm>
            <a:off x="3600000" y="545533"/>
            <a:ext cx="5364000" cy="505515"/>
          </a:xfrm>
          <a:prstGeom prst="rect">
            <a:avLst/>
          </a:prstGeom>
        </p:spPr>
        <p:txBody>
          <a:bodyPr lIns="0" tIns="0" rIns="0" bIns="0" anchor="t" anchorCtr="0"/>
          <a:lstStyle>
            <a:lvl1pPr algn="l">
              <a:lnSpc>
                <a:spcPts val="3000"/>
              </a:lnSpc>
              <a:defRPr sz="2500" b="1">
                <a:solidFill>
                  <a:srgbClr val="006344"/>
                </a:solidFill>
              </a:defRPr>
            </a:lvl1pPr>
          </a:lstStyle>
          <a:p>
            <a:r>
              <a:rPr lang="en-GB" dirty="0" smtClean="0"/>
              <a:t>Click to edit presentation title</a:t>
            </a:r>
            <a:endParaRPr lang="en-US" dirty="0"/>
          </a:p>
        </p:txBody>
      </p:sp>
      <p:sp>
        <p:nvSpPr>
          <p:cNvPr id="3" name="Subtitle 2"/>
          <p:cNvSpPr>
            <a:spLocks noGrp="1"/>
          </p:cNvSpPr>
          <p:nvPr>
            <p:ph type="subTitle" idx="1" hasCustomPrompt="1"/>
          </p:nvPr>
        </p:nvSpPr>
        <p:spPr>
          <a:xfrm>
            <a:off x="3600000" y="1052679"/>
            <a:ext cx="5364000" cy="547331"/>
          </a:xfrm>
          <a:prstGeom prst="rect">
            <a:avLst/>
          </a:prstGeom>
        </p:spPr>
        <p:txBody>
          <a:bodyPr lIns="0" tIns="0" rIns="0" bIns="0" anchor="t" anchorCtr="0"/>
          <a:lstStyle>
            <a:lvl1pPr marL="0" indent="0" algn="l">
              <a:lnSpc>
                <a:spcPts val="1600"/>
              </a:lnSpc>
              <a:spcBef>
                <a:spcPts val="0"/>
              </a:spcBef>
              <a:buNone/>
              <a:defRPr sz="1500" b="1">
                <a:solidFill>
                  <a:srgbClr val="00634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event subtitle</a:t>
            </a:r>
            <a:endParaRPr lang="en-US" dirty="0"/>
          </a:p>
        </p:txBody>
      </p:sp>
      <p:sp>
        <p:nvSpPr>
          <p:cNvPr id="8" name="Text Placeholder 7"/>
          <p:cNvSpPr>
            <a:spLocks noGrp="1"/>
          </p:cNvSpPr>
          <p:nvPr>
            <p:ph type="body" sz="quarter" idx="10" hasCustomPrompt="1"/>
          </p:nvPr>
        </p:nvSpPr>
        <p:spPr>
          <a:xfrm>
            <a:off x="3391902" y="4522706"/>
            <a:ext cx="5400000" cy="540000"/>
          </a:xfrm>
          <a:prstGeom prst="rect">
            <a:avLst/>
          </a:prstGeom>
        </p:spPr>
        <p:txBody>
          <a:bodyPr vert="horz" lIns="0" tIns="0" rIns="0" bIns="0"/>
          <a:lstStyle>
            <a:lvl1pPr marL="0" indent="0" algn="r">
              <a:lnSpc>
                <a:spcPct val="100000"/>
              </a:lnSpc>
              <a:spcBef>
                <a:spcPts val="0"/>
              </a:spcBef>
              <a:spcAft>
                <a:spcPts val="1200"/>
              </a:spcAft>
              <a:buFontTx/>
              <a:buNone/>
              <a:defRPr sz="1200" b="1">
                <a:solidFill>
                  <a:srgbClr val="006344"/>
                </a:solidFill>
              </a:defRPr>
            </a:lvl1pPr>
            <a:lvl2pPr marL="457200" indent="0" algn="r">
              <a:lnSpc>
                <a:spcPts val="1000"/>
              </a:lnSpc>
              <a:spcBef>
                <a:spcPts val="0"/>
              </a:spcBef>
              <a:spcAft>
                <a:spcPts val="1200"/>
              </a:spcAft>
              <a:buFontTx/>
              <a:buNone/>
              <a:defRPr sz="900" b="1">
                <a:solidFill>
                  <a:srgbClr val="006344"/>
                </a:solidFill>
              </a:defRPr>
            </a:lvl2pPr>
            <a:lvl3pPr marL="914400" indent="0" algn="r">
              <a:lnSpc>
                <a:spcPts val="1000"/>
              </a:lnSpc>
              <a:spcBef>
                <a:spcPts val="0"/>
              </a:spcBef>
              <a:spcAft>
                <a:spcPts val="1200"/>
              </a:spcAft>
              <a:buFontTx/>
              <a:buNone/>
              <a:defRPr sz="900" b="1">
                <a:solidFill>
                  <a:srgbClr val="006344"/>
                </a:solidFill>
              </a:defRPr>
            </a:lvl3pPr>
            <a:lvl4pPr marL="1371600" indent="0" algn="r">
              <a:lnSpc>
                <a:spcPts val="1000"/>
              </a:lnSpc>
              <a:spcBef>
                <a:spcPts val="0"/>
              </a:spcBef>
              <a:spcAft>
                <a:spcPts val="1200"/>
              </a:spcAft>
              <a:buFontTx/>
              <a:buNone/>
              <a:defRPr sz="900" b="1">
                <a:solidFill>
                  <a:srgbClr val="006344"/>
                </a:solidFill>
              </a:defRPr>
            </a:lvl4pPr>
            <a:lvl5pPr marL="1828800" indent="0" algn="r">
              <a:lnSpc>
                <a:spcPts val="1000"/>
              </a:lnSpc>
              <a:spcBef>
                <a:spcPts val="0"/>
              </a:spcBef>
              <a:spcAft>
                <a:spcPts val="1200"/>
              </a:spcAft>
              <a:buFontTx/>
              <a:buNone/>
              <a:defRPr sz="900" b="1">
                <a:solidFill>
                  <a:srgbClr val="006344"/>
                </a:solidFill>
              </a:defRPr>
            </a:lvl5pPr>
          </a:lstStyle>
          <a:p>
            <a:pPr lvl="0"/>
            <a:r>
              <a:rPr lang="en-GB" dirty="0" smtClean="0"/>
              <a:t>Click to add presenter name</a:t>
            </a:r>
            <a:endParaRPr lang="en-US" dirty="0"/>
          </a:p>
        </p:txBody>
      </p:sp>
      <p:sp>
        <p:nvSpPr>
          <p:cNvPr id="13" name="Slide Number Placeholder 5"/>
          <p:cNvSpPr txBox="1">
            <a:spLocks/>
          </p:cNvSpPr>
          <p:nvPr userDrawn="1"/>
        </p:nvSpPr>
        <p:spPr>
          <a:xfrm>
            <a:off x="4987318" y="5785206"/>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spcBef>
                <a:spcPts val="0"/>
              </a:spcBef>
              <a:spcAft>
                <a:spcPts val="0"/>
              </a:spcAft>
            </a:pPr>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377227631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ead+Text">
    <p:spTree>
      <p:nvGrpSpPr>
        <p:cNvPr id="1" name=""/>
        <p:cNvGrpSpPr/>
        <p:nvPr/>
      </p:nvGrpSpPr>
      <p:grpSpPr>
        <a:xfrm>
          <a:off x="0" y="0"/>
          <a:ext cx="0" cy="0"/>
          <a:chOff x="0" y="0"/>
          <a:chExt cx="0" cy="0"/>
        </a:xfrm>
      </p:grpSpPr>
      <p:sp>
        <p:nvSpPr>
          <p:cNvPr id="2" name="Title 1"/>
          <p:cNvSpPr>
            <a:spLocks noGrp="1"/>
          </p:cNvSpPr>
          <p:nvPr>
            <p:ph type="title"/>
          </p:nvPr>
        </p:nvSpPr>
        <p:spPr>
          <a:xfrm>
            <a:off x="1358778" y="0"/>
            <a:ext cx="7200000" cy="1210887"/>
          </a:xfrm>
          <a:prstGeom prst="rect">
            <a:avLst/>
          </a:prstGeom>
        </p:spPr>
        <p:txBody>
          <a:bodyPr lIns="0" tIns="0" rIns="0" bIns="0" anchor="b" anchorCtr="0"/>
          <a:lstStyle>
            <a:lvl1pPr algn="l">
              <a:defRPr sz="3200" b="1">
                <a:solidFill>
                  <a:srgbClr val="133176"/>
                </a:solidFill>
                <a:latin typeface="Calibri" panose="020F0502020204030204" pitchFamily="34" charset="0"/>
              </a:defRPr>
            </a:lvl1pPr>
          </a:lstStyle>
          <a:p>
            <a:r>
              <a:rPr lang="en-GB" dirty="0" smtClean="0"/>
              <a:t>Click to edit Master title style</a:t>
            </a:r>
            <a:endParaRPr lang="en-US" dirty="0"/>
          </a:p>
        </p:txBody>
      </p:sp>
      <p:sp>
        <p:nvSpPr>
          <p:cNvPr id="3" name="Content Placeholder 2"/>
          <p:cNvSpPr>
            <a:spLocks noGrp="1"/>
          </p:cNvSpPr>
          <p:nvPr>
            <p:ph idx="1"/>
          </p:nvPr>
        </p:nvSpPr>
        <p:spPr>
          <a:xfrm>
            <a:off x="1358778" y="1440002"/>
            <a:ext cx="7200000" cy="4389517"/>
          </a:xfrm>
          <a:prstGeom prst="rect">
            <a:avLst/>
          </a:prstGeom>
        </p:spPr>
        <p:txBody>
          <a:bodyPr lIns="0" tIns="0" rIns="0" bIns="0"/>
          <a:lstStyle>
            <a:lvl1pPr marL="216000" indent="-216000">
              <a:lnSpc>
                <a:spcPct val="100000"/>
              </a:lnSpc>
              <a:spcBef>
                <a:spcPts val="0"/>
              </a:spcBef>
              <a:spcAft>
                <a:spcPts val="900"/>
              </a:spcAft>
              <a:buFont typeface="Wingdings" charset="2"/>
              <a:buChar char="§"/>
              <a:defRPr sz="2400">
                <a:solidFill>
                  <a:srgbClr val="000000"/>
                </a:solidFill>
                <a:latin typeface="Calibri" panose="020F0502020204030204" pitchFamily="34" charset="0"/>
              </a:defRPr>
            </a:lvl1pPr>
            <a:lvl2pPr marL="432000" indent="-216000">
              <a:lnSpc>
                <a:spcPct val="100000"/>
              </a:lnSpc>
              <a:spcBef>
                <a:spcPts val="0"/>
              </a:spcBef>
              <a:spcAft>
                <a:spcPts val="900"/>
              </a:spcAft>
              <a:buFont typeface="Wingdings" charset="2"/>
              <a:buChar char="§"/>
              <a:defRPr sz="2400">
                <a:solidFill>
                  <a:srgbClr val="000000"/>
                </a:solidFill>
                <a:latin typeface="Calibri" panose="020F0502020204030204" pitchFamily="34" charset="0"/>
              </a:defRPr>
            </a:lvl2pPr>
            <a:lvl3pPr marL="648000" indent="-216000">
              <a:lnSpc>
                <a:spcPct val="100000"/>
              </a:lnSpc>
              <a:spcBef>
                <a:spcPts val="0"/>
              </a:spcBef>
              <a:spcAft>
                <a:spcPts val="900"/>
              </a:spcAft>
              <a:buFont typeface="Wingdings" charset="2"/>
              <a:buChar char="§"/>
              <a:defRPr sz="2400">
                <a:solidFill>
                  <a:srgbClr val="000000"/>
                </a:solidFill>
                <a:latin typeface="Calibri" panose="020F0502020204030204" pitchFamily="34" charset="0"/>
              </a:defRPr>
            </a:lvl3pPr>
            <a:lvl4pPr marL="864000" indent="-216000">
              <a:lnSpc>
                <a:spcPct val="100000"/>
              </a:lnSpc>
              <a:spcBef>
                <a:spcPts val="0"/>
              </a:spcBef>
              <a:spcAft>
                <a:spcPts val="900"/>
              </a:spcAft>
              <a:buFont typeface="Wingdings" charset="2"/>
              <a:buChar char="§"/>
              <a:defRPr sz="2400">
                <a:solidFill>
                  <a:srgbClr val="000000"/>
                </a:solidFill>
                <a:latin typeface="Calibri" panose="020F0502020204030204" pitchFamily="34" charset="0"/>
              </a:defRPr>
            </a:lvl4pPr>
            <a:lvl5pPr marL="1080000" indent="-216000">
              <a:lnSpc>
                <a:spcPct val="100000"/>
              </a:lnSpc>
              <a:spcBef>
                <a:spcPts val="0"/>
              </a:spcBef>
              <a:spcAft>
                <a:spcPts val="900"/>
              </a:spcAft>
              <a:buFont typeface="Wingdings" charset="2"/>
              <a:buChar char="§"/>
              <a:defRPr sz="2400">
                <a:solidFill>
                  <a:srgbClr val="000000"/>
                </a:solidFill>
                <a:latin typeface="Calibri" panose="020F0502020204030204" pitchFamily="34" charset="0"/>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Rectangle 3"/>
          <p:cNvSpPr/>
          <p:nvPr userDrawn="1"/>
        </p:nvSpPr>
        <p:spPr>
          <a:xfrm>
            <a:off x="1"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5" name="Rectangle 4"/>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7" name="Slide Number Placeholder 5"/>
          <p:cNvSpPr>
            <a:spLocks noGrp="1"/>
          </p:cNvSpPr>
          <p:nvPr>
            <p:ph type="sldNum" sz="quarter" idx="4"/>
          </p:nvPr>
        </p:nvSpPr>
        <p:spPr>
          <a:xfrm>
            <a:off x="1" y="6228000"/>
            <a:ext cx="719353" cy="360000"/>
          </a:xfrm>
          <a:prstGeom prst="rect">
            <a:avLst/>
          </a:prstGeom>
        </p:spPr>
        <p:txBody>
          <a:bodyPr vert="horz" lIns="0" tIns="0" rIns="0" bIns="0" rtlCol="0" anchor="ctr" anchorCtr="0"/>
          <a:lstStyle>
            <a:lvl1pPr algn="ctr">
              <a:defRPr sz="900" b="1">
                <a:solidFill>
                  <a:schemeClr val="bg1"/>
                </a:solidFill>
              </a:defRPr>
            </a:lvl1p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a:t>
            </a:fld>
            <a:endParaRPr lang="en-US" dirty="0">
              <a:solidFill>
                <a:prstClr val="white"/>
              </a:solidFill>
              <a:latin typeface="Verdana"/>
            </a:endParaRPr>
          </a:p>
        </p:txBody>
      </p:sp>
      <p:pic>
        <p:nvPicPr>
          <p:cNvPr id="9" name="Picture 8"/>
          <p:cNvPicPr>
            <a:picLocks noChangeAspect="1"/>
          </p:cNvPicPr>
          <p:nvPr userDrawn="1"/>
        </p:nvPicPr>
        <p:blipFill>
          <a:blip r:embed="rId2"/>
          <a:stretch>
            <a:fillRect/>
          </a:stretch>
        </p:blipFill>
        <p:spPr>
          <a:xfrm rot="-5400000">
            <a:off x="-415990" y="2950989"/>
            <a:ext cx="1557038" cy="326022"/>
          </a:xfrm>
          <a:prstGeom prst="rect">
            <a:avLst/>
          </a:prstGeom>
        </p:spPr>
      </p:pic>
    </p:spTree>
    <p:extLst>
      <p:ext uri="{BB962C8B-B14F-4D97-AF65-F5344CB8AC3E}">
        <p14:creationId xmlns:p14="http://schemas.microsoft.com/office/powerpoint/2010/main" val="27713709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58780" y="808130"/>
            <a:ext cx="7193532" cy="5021388"/>
          </a:xfrm>
          <a:prstGeom prst="rect">
            <a:avLst/>
          </a:prstGeom>
        </p:spPr>
        <p:txBody>
          <a:bodyPr lIns="0" tIns="0" rIns="0" bIns="0" anchor="t" anchorCtr="0"/>
          <a:lstStyle>
            <a:lvl1pPr marL="0" indent="0" algn="l">
              <a:lnSpc>
                <a:spcPct val="100000"/>
              </a:lnSpc>
              <a:spcBef>
                <a:spcPts val="0"/>
              </a:spcBef>
              <a:spcAft>
                <a:spcPts val="900"/>
              </a:spcAft>
              <a:buNone/>
              <a:defRPr sz="2000">
                <a:solidFill>
                  <a:srgbClr val="000000"/>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body text</a:t>
            </a:r>
            <a:endParaRPr lang="en-US" dirty="0"/>
          </a:p>
        </p:txBody>
      </p:sp>
      <p:sp>
        <p:nvSpPr>
          <p:cNvPr id="11" name="Rectangle 10"/>
          <p:cNvSpPr/>
          <p:nvPr userDrawn="1"/>
        </p:nvSpPr>
        <p:spPr>
          <a:xfrm>
            <a:off x="1"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12" name="Rectangle 11"/>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6" name="Slide Number Placeholder 5"/>
          <p:cNvSpPr>
            <a:spLocks noGrp="1"/>
          </p:cNvSpPr>
          <p:nvPr>
            <p:ph type="sldNum" sz="quarter" idx="4"/>
          </p:nvPr>
        </p:nvSpPr>
        <p:spPr>
          <a:xfrm>
            <a:off x="1" y="6228000"/>
            <a:ext cx="719353" cy="360000"/>
          </a:xfrm>
          <a:prstGeom prst="rect">
            <a:avLst/>
          </a:prstGeom>
        </p:spPr>
        <p:txBody>
          <a:bodyPr vert="horz" lIns="0" tIns="0" rIns="0" bIns="0" rtlCol="0" anchor="ctr" anchorCtr="0"/>
          <a:lstStyle>
            <a:lvl1pPr algn="ctr">
              <a:defRPr sz="900" b="1">
                <a:solidFill>
                  <a:srgbClr val="FFFFFF"/>
                </a:solidFill>
              </a:defRPr>
            </a:lvl1pPr>
          </a:lstStyle>
          <a:p>
            <a:pPr defTabSz="457200" fontAlgn="auto">
              <a:spcBef>
                <a:spcPts val="0"/>
              </a:spcBef>
              <a:spcAft>
                <a:spcPts val="0"/>
              </a:spcAft>
            </a:pPr>
            <a:fld id="{F58DF861-0982-4F45-A709-99E6F86ED4E5}" type="slidenum">
              <a:rPr lang="en-US" smtClean="0">
                <a:latin typeface="Verdana"/>
              </a:rPr>
              <a:pPr defTabSz="457200" fontAlgn="auto">
                <a:spcBef>
                  <a:spcPts val="0"/>
                </a:spcBef>
                <a:spcAft>
                  <a:spcPts val="0"/>
                </a:spcAft>
              </a:pPr>
              <a:t>‹#›</a:t>
            </a:fld>
            <a:endParaRPr lang="en-US" dirty="0">
              <a:latin typeface="Verdana"/>
            </a:endParaRPr>
          </a:p>
        </p:txBody>
      </p:sp>
      <p:pic>
        <p:nvPicPr>
          <p:cNvPr id="7" name="Picture 6"/>
          <p:cNvPicPr>
            <a:picLocks noChangeAspect="1"/>
          </p:cNvPicPr>
          <p:nvPr userDrawn="1"/>
        </p:nvPicPr>
        <p:blipFill>
          <a:blip r:embed="rId2"/>
          <a:stretch>
            <a:fillRect/>
          </a:stretch>
        </p:blipFill>
        <p:spPr>
          <a:xfrm>
            <a:off x="1358779" y="6261978"/>
            <a:ext cx="1557038" cy="326022"/>
          </a:xfrm>
          <a:prstGeom prst="rect">
            <a:avLst/>
          </a:prstGeom>
        </p:spPr>
      </p:pic>
      <p:sp>
        <p:nvSpPr>
          <p:cNvPr id="8" name="Slide Number Placeholder 5"/>
          <p:cNvSpPr txBox="1">
            <a:spLocks/>
          </p:cNvSpPr>
          <p:nvPr userDrawn="1"/>
        </p:nvSpPr>
        <p:spPr>
          <a:xfrm>
            <a:off x="3180093" y="6228000"/>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spcBef>
                <a:spcPts val="0"/>
              </a:spcBef>
              <a:spcAft>
                <a:spcPts val="0"/>
              </a:spcAft>
            </a:pPr>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389200576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58779" y="4759974"/>
            <a:ext cx="7518795" cy="1069545"/>
          </a:xfrm>
          <a:prstGeom prst="rect">
            <a:avLst/>
          </a:prstGeom>
        </p:spPr>
        <p:txBody>
          <a:bodyPr lIns="0" tIns="0" rIns="0" bIns="0" anchor="t" anchorCtr="0"/>
          <a:lstStyle>
            <a:lvl1pPr marL="0" indent="0" algn="l">
              <a:lnSpc>
                <a:spcPct val="100000"/>
              </a:lnSpc>
              <a:spcBef>
                <a:spcPts val="0"/>
              </a:spcBef>
              <a:spcAft>
                <a:spcPts val="600"/>
              </a:spcAft>
              <a:buNone/>
              <a:defRPr sz="12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caption – possibly under an image</a:t>
            </a:r>
            <a:endParaRPr lang="en-US" dirty="0"/>
          </a:p>
        </p:txBody>
      </p:sp>
      <p:sp>
        <p:nvSpPr>
          <p:cNvPr id="11" name="Rectangle 10"/>
          <p:cNvSpPr/>
          <p:nvPr userDrawn="1"/>
        </p:nvSpPr>
        <p:spPr>
          <a:xfrm>
            <a:off x="1"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12" name="Rectangle 11"/>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defTabSz="457200" fontAlgn="auto">
              <a:spcBef>
                <a:spcPts val="0"/>
              </a:spcBef>
              <a:spcAft>
                <a:spcPts val="0"/>
              </a:spcAft>
            </a:pPr>
            <a:endParaRPr lang="en-US">
              <a:solidFill>
                <a:prstClr val="white"/>
              </a:solidFill>
            </a:endParaRPr>
          </a:p>
        </p:txBody>
      </p:sp>
      <p:sp>
        <p:nvSpPr>
          <p:cNvPr id="6" name="Slide Number Placeholder 5"/>
          <p:cNvSpPr>
            <a:spLocks noGrp="1"/>
          </p:cNvSpPr>
          <p:nvPr>
            <p:ph type="sldNum" sz="quarter" idx="4"/>
          </p:nvPr>
        </p:nvSpPr>
        <p:spPr>
          <a:xfrm>
            <a:off x="1" y="6228000"/>
            <a:ext cx="719353" cy="360000"/>
          </a:xfrm>
          <a:prstGeom prst="rect">
            <a:avLst/>
          </a:prstGeom>
        </p:spPr>
        <p:txBody>
          <a:bodyPr vert="horz" lIns="0" tIns="0" rIns="0" bIns="0" rtlCol="0" anchor="ctr" anchorCtr="0"/>
          <a:lstStyle>
            <a:lvl1pPr algn="ctr">
              <a:defRPr sz="900" b="1">
                <a:solidFill>
                  <a:srgbClr val="FFFFFF"/>
                </a:solidFill>
              </a:defRPr>
            </a:lvl1pPr>
          </a:lstStyle>
          <a:p>
            <a:pPr defTabSz="457200" fontAlgn="auto">
              <a:spcBef>
                <a:spcPts val="0"/>
              </a:spcBef>
              <a:spcAft>
                <a:spcPts val="0"/>
              </a:spcAft>
            </a:pPr>
            <a:fld id="{F58DF861-0982-4F45-A709-99E6F86ED4E5}" type="slidenum">
              <a:rPr lang="en-US" smtClean="0">
                <a:latin typeface="Verdana"/>
              </a:rPr>
              <a:pPr defTabSz="457200" fontAlgn="auto">
                <a:spcBef>
                  <a:spcPts val="0"/>
                </a:spcBef>
                <a:spcAft>
                  <a:spcPts val="0"/>
                </a:spcAft>
              </a:pPr>
              <a:t>‹#›</a:t>
            </a:fld>
            <a:endParaRPr lang="en-US" dirty="0">
              <a:latin typeface="Verdana"/>
            </a:endParaRPr>
          </a:p>
        </p:txBody>
      </p:sp>
      <p:pic>
        <p:nvPicPr>
          <p:cNvPr id="8" name="Picture 7"/>
          <p:cNvPicPr>
            <a:picLocks noChangeAspect="1"/>
          </p:cNvPicPr>
          <p:nvPr userDrawn="1"/>
        </p:nvPicPr>
        <p:blipFill>
          <a:blip r:embed="rId2"/>
          <a:stretch>
            <a:fillRect/>
          </a:stretch>
        </p:blipFill>
        <p:spPr>
          <a:xfrm>
            <a:off x="1358779" y="6261978"/>
            <a:ext cx="1557038" cy="326022"/>
          </a:xfrm>
          <a:prstGeom prst="rect">
            <a:avLst/>
          </a:prstGeom>
        </p:spPr>
      </p:pic>
      <p:sp>
        <p:nvSpPr>
          <p:cNvPr id="9" name="Slide Number Placeholder 5"/>
          <p:cNvSpPr txBox="1">
            <a:spLocks/>
          </p:cNvSpPr>
          <p:nvPr userDrawn="1"/>
        </p:nvSpPr>
        <p:spPr>
          <a:xfrm>
            <a:off x="3180093" y="6228000"/>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spcBef>
                <a:spcPts val="0"/>
              </a:spcBef>
              <a:spcAft>
                <a:spcPts val="0"/>
              </a:spcAft>
            </a:pPr>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34770794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Cov1">
    <p:spTree>
      <p:nvGrpSpPr>
        <p:cNvPr id="1" name=""/>
        <p:cNvGrpSpPr/>
        <p:nvPr/>
      </p:nvGrpSpPr>
      <p:grpSpPr>
        <a:xfrm>
          <a:off x="0" y="0"/>
          <a:ext cx="0" cy="0"/>
          <a:chOff x="0" y="0"/>
          <a:chExt cx="0" cy="0"/>
        </a:xfrm>
      </p:grpSpPr>
      <p:cxnSp>
        <p:nvCxnSpPr>
          <p:cNvPr id="8" name="Straight Connector 7"/>
          <p:cNvCxnSpPr/>
          <p:nvPr userDrawn="1"/>
        </p:nvCxnSpPr>
        <p:spPr>
          <a:xfrm>
            <a:off x="5184000" y="1849150"/>
            <a:ext cx="0" cy="3276000"/>
          </a:xfrm>
          <a:prstGeom prst="line">
            <a:avLst/>
          </a:prstGeom>
          <a:ln w="508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userDrawn="1"/>
        </p:nvPicPr>
        <p:blipFill>
          <a:blip r:embed="rId2"/>
          <a:stretch>
            <a:fillRect/>
          </a:stretch>
        </p:blipFill>
        <p:spPr>
          <a:xfrm>
            <a:off x="5476852" y="1897027"/>
            <a:ext cx="1943100" cy="406400"/>
          </a:xfrm>
          <a:prstGeom prst="rect">
            <a:avLst/>
          </a:prstGeom>
        </p:spPr>
      </p:pic>
      <p:pic>
        <p:nvPicPr>
          <p:cNvPr id="2" name="Picture 1"/>
          <p:cNvPicPr>
            <a:picLocks noChangeAspect="1"/>
          </p:cNvPicPr>
          <p:nvPr userDrawn="1"/>
        </p:nvPicPr>
        <p:blipFill>
          <a:blip r:embed="rId3"/>
          <a:stretch>
            <a:fillRect/>
          </a:stretch>
        </p:blipFill>
        <p:spPr>
          <a:xfrm>
            <a:off x="7653128" y="1828877"/>
            <a:ext cx="1054100" cy="495300"/>
          </a:xfrm>
          <a:prstGeom prst="rect">
            <a:avLst/>
          </a:prstGeom>
        </p:spPr>
      </p:pic>
      <p:sp>
        <p:nvSpPr>
          <p:cNvPr id="6" name="Subtitle 2"/>
          <p:cNvSpPr txBox="1">
            <a:spLocks/>
          </p:cNvSpPr>
          <p:nvPr userDrawn="1"/>
        </p:nvSpPr>
        <p:spPr>
          <a:xfrm>
            <a:off x="5472000" y="2981570"/>
            <a:ext cx="2880000" cy="223163"/>
          </a:xfrm>
          <a:prstGeom prst="rect">
            <a:avLst/>
          </a:prstGeom>
        </p:spPr>
        <p:txBody>
          <a:bodyPr lIns="0" tIns="0" rIns="0" bIns="0" anchor="t" anchorCtr="0"/>
          <a:lstStyle>
            <a:lvl1pPr marL="0" indent="0" algn="l" defTabSz="457200" rtl="0" eaLnBrk="1" latinLnBrk="0" hangingPunct="1">
              <a:spcBef>
                <a:spcPct val="20000"/>
              </a:spcBef>
              <a:buFont typeface="Arial"/>
              <a:buNone/>
              <a:defRPr sz="1600" kern="1200">
                <a:solidFill>
                  <a:srgbClr val="133176"/>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spcBef>
                <a:spcPts val="0"/>
              </a:spcBef>
              <a:spcAft>
                <a:spcPts val="600"/>
              </a:spcAft>
            </a:pPr>
            <a:r>
              <a:rPr lang="en-GB" sz="1200" b="1" dirty="0" smtClean="0"/>
              <a:t>Contact Details</a:t>
            </a:r>
            <a:endParaRPr lang="en-US" sz="1200" dirty="0">
              <a:solidFill>
                <a:srgbClr val="000000"/>
              </a:solidFill>
            </a:endParaRPr>
          </a:p>
        </p:txBody>
      </p:sp>
      <p:sp>
        <p:nvSpPr>
          <p:cNvPr id="7" name="Text Placeholder 4"/>
          <p:cNvSpPr>
            <a:spLocks noGrp="1"/>
          </p:cNvSpPr>
          <p:nvPr>
            <p:ph type="body" sz="quarter" idx="15" hasCustomPrompt="1"/>
          </p:nvPr>
        </p:nvSpPr>
        <p:spPr>
          <a:xfrm>
            <a:off x="5472001" y="3404927"/>
            <a:ext cx="1947952" cy="1768101"/>
          </a:xfrm>
          <a:prstGeom prst="rect">
            <a:avLst/>
          </a:prstGeom>
        </p:spPr>
        <p:txBody>
          <a:bodyPr vert="horz" lIns="0" tIns="0" rIns="0" bIns="0"/>
          <a:lstStyle>
            <a:lvl1pPr marL="0" indent="0">
              <a:lnSpc>
                <a:spcPct val="100000"/>
              </a:lnSpc>
              <a:spcBef>
                <a:spcPts val="0"/>
              </a:spcBef>
              <a:spcAft>
                <a:spcPts val="1200"/>
              </a:spcAft>
              <a:buNone/>
              <a:defRPr sz="1500" b="0">
                <a:solidFill>
                  <a:schemeClr val="tx1"/>
                </a:solidFill>
              </a:defRPr>
            </a:lvl1pPr>
            <a:lvl2pPr marL="0" indent="0">
              <a:lnSpc>
                <a:spcPts val="900"/>
              </a:lnSpc>
              <a:spcBef>
                <a:spcPts val="0"/>
              </a:spcBef>
              <a:buNone/>
              <a:defRPr sz="800">
                <a:solidFill>
                  <a:srgbClr val="FFFFFF"/>
                </a:solidFill>
              </a:defRPr>
            </a:lvl2pPr>
            <a:lvl3pPr marL="0" indent="0">
              <a:lnSpc>
                <a:spcPts val="900"/>
              </a:lnSpc>
              <a:spcBef>
                <a:spcPts val="0"/>
              </a:spcBef>
              <a:buNone/>
              <a:defRPr sz="800">
                <a:solidFill>
                  <a:srgbClr val="FFFFFF"/>
                </a:solidFill>
              </a:defRPr>
            </a:lvl3pPr>
            <a:lvl4pPr marL="0" indent="0">
              <a:lnSpc>
                <a:spcPts val="900"/>
              </a:lnSpc>
              <a:spcBef>
                <a:spcPts val="0"/>
              </a:spcBef>
              <a:buNone/>
              <a:defRPr sz="800">
                <a:solidFill>
                  <a:srgbClr val="FFFFFF"/>
                </a:solidFill>
              </a:defRPr>
            </a:lvl4pPr>
            <a:lvl5pPr marL="0" indent="0">
              <a:lnSpc>
                <a:spcPts val="900"/>
              </a:lnSpc>
              <a:spcBef>
                <a:spcPts val="0"/>
              </a:spcBef>
              <a:buNone/>
              <a:defRPr sz="800">
                <a:solidFill>
                  <a:srgbClr val="FFFFFF"/>
                </a:solidFill>
              </a:defRPr>
            </a:lvl5pPr>
          </a:lstStyle>
          <a:p>
            <a:pPr lvl="0"/>
            <a:r>
              <a:rPr lang="en-GB" dirty="0" smtClean="0"/>
              <a:t>Click to enter contact details</a:t>
            </a:r>
          </a:p>
        </p:txBody>
      </p:sp>
      <p:sp>
        <p:nvSpPr>
          <p:cNvPr id="9" name="Title 1"/>
          <p:cNvSpPr>
            <a:spLocks noGrp="1"/>
          </p:cNvSpPr>
          <p:nvPr>
            <p:ph type="title" hasCustomPrompt="1"/>
          </p:nvPr>
        </p:nvSpPr>
        <p:spPr>
          <a:xfrm>
            <a:off x="0" y="1828400"/>
            <a:ext cx="5184000" cy="3275999"/>
          </a:xfrm>
          <a:prstGeom prst="rect">
            <a:avLst/>
          </a:prstGeom>
        </p:spPr>
        <p:txBody>
          <a:bodyPr lIns="0" tIns="0" rIns="0" bIns="0" anchor="ctr" anchorCtr="0"/>
          <a:lstStyle>
            <a:lvl1pPr algn="ctr">
              <a:defRPr sz="4400" b="0" i="1">
                <a:solidFill>
                  <a:srgbClr val="133176"/>
                </a:solidFill>
              </a:defRPr>
            </a:lvl1pPr>
          </a:lstStyle>
          <a:p>
            <a:r>
              <a:rPr lang="en-GB" dirty="0" smtClean="0"/>
              <a:t>Add </a:t>
            </a:r>
            <a:br>
              <a:rPr lang="en-GB" dirty="0" smtClean="0"/>
            </a:br>
            <a:r>
              <a:rPr lang="en-GB" dirty="0" smtClean="0"/>
              <a:t>“Thank you”?</a:t>
            </a:r>
            <a:endParaRPr lang="en-US" dirty="0"/>
          </a:p>
        </p:txBody>
      </p:sp>
    </p:spTree>
    <p:extLst>
      <p:ext uri="{BB962C8B-B14F-4D97-AF65-F5344CB8AC3E}">
        <p14:creationId xmlns:p14="http://schemas.microsoft.com/office/powerpoint/2010/main" val="280641644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Cov2">
    <p:spTree>
      <p:nvGrpSpPr>
        <p:cNvPr id="1" name=""/>
        <p:cNvGrpSpPr/>
        <p:nvPr/>
      </p:nvGrpSpPr>
      <p:grpSpPr>
        <a:xfrm>
          <a:off x="0" y="0"/>
          <a:ext cx="0" cy="0"/>
          <a:chOff x="0" y="0"/>
          <a:chExt cx="0" cy="0"/>
        </a:xfrm>
      </p:grpSpPr>
      <p:cxnSp>
        <p:nvCxnSpPr>
          <p:cNvPr id="8" name="Straight Connector 7"/>
          <p:cNvCxnSpPr/>
          <p:nvPr userDrawn="1"/>
        </p:nvCxnSpPr>
        <p:spPr>
          <a:xfrm>
            <a:off x="5184000" y="3060000"/>
            <a:ext cx="0" cy="3276000"/>
          </a:xfrm>
          <a:prstGeom prst="line">
            <a:avLst/>
          </a:prstGeom>
          <a:ln w="508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userDrawn="1"/>
        </p:nvPicPr>
        <p:blipFill>
          <a:blip r:embed="rId2"/>
          <a:stretch>
            <a:fillRect/>
          </a:stretch>
        </p:blipFill>
        <p:spPr>
          <a:xfrm>
            <a:off x="5476852" y="3060000"/>
            <a:ext cx="1943100" cy="406400"/>
          </a:xfrm>
          <a:prstGeom prst="rect">
            <a:avLst/>
          </a:prstGeom>
        </p:spPr>
      </p:pic>
      <p:pic>
        <p:nvPicPr>
          <p:cNvPr id="2" name="Picture 1"/>
          <p:cNvPicPr>
            <a:picLocks noChangeAspect="1"/>
          </p:cNvPicPr>
          <p:nvPr userDrawn="1"/>
        </p:nvPicPr>
        <p:blipFill>
          <a:blip r:embed="rId3"/>
          <a:stretch>
            <a:fillRect/>
          </a:stretch>
        </p:blipFill>
        <p:spPr>
          <a:xfrm>
            <a:off x="7653128" y="2991850"/>
            <a:ext cx="1054100" cy="495300"/>
          </a:xfrm>
          <a:prstGeom prst="rect">
            <a:avLst/>
          </a:prstGeom>
        </p:spPr>
      </p:pic>
      <p:sp>
        <p:nvSpPr>
          <p:cNvPr id="6" name="Subtitle 2"/>
          <p:cNvSpPr txBox="1">
            <a:spLocks/>
          </p:cNvSpPr>
          <p:nvPr userDrawn="1"/>
        </p:nvSpPr>
        <p:spPr>
          <a:xfrm>
            <a:off x="5472000" y="3672003"/>
            <a:ext cx="2880000" cy="223163"/>
          </a:xfrm>
          <a:prstGeom prst="rect">
            <a:avLst/>
          </a:prstGeom>
        </p:spPr>
        <p:txBody>
          <a:bodyPr lIns="0" tIns="0" rIns="0" bIns="0" anchor="t" anchorCtr="0"/>
          <a:lstStyle>
            <a:lvl1pPr marL="0" indent="0" algn="l" defTabSz="457200" rtl="0" eaLnBrk="1" latinLnBrk="0" hangingPunct="1">
              <a:spcBef>
                <a:spcPct val="20000"/>
              </a:spcBef>
              <a:buFont typeface="Arial"/>
              <a:buNone/>
              <a:defRPr sz="1600" kern="1200">
                <a:solidFill>
                  <a:srgbClr val="133176"/>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spcBef>
                <a:spcPts val="0"/>
              </a:spcBef>
              <a:spcAft>
                <a:spcPts val="600"/>
              </a:spcAft>
            </a:pPr>
            <a:r>
              <a:rPr lang="en-GB" sz="1200" b="1" dirty="0" smtClean="0">
                <a:latin typeface="Calibri" panose="020F0502020204030204" pitchFamily="34" charset="0"/>
              </a:rPr>
              <a:t>Contact Details</a:t>
            </a:r>
            <a:endParaRPr lang="en-US" sz="1200" dirty="0">
              <a:solidFill>
                <a:srgbClr val="000000"/>
              </a:solidFill>
              <a:latin typeface="Calibri" panose="020F0502020204030204" pitchFamily="34" charset="0"/>
            </a:endParaRPr>
          </a:p>
        </p:txBody>
      </p:sp>
      <p:sp>
        <p:nvSpPr>
          <p:cNvPr id="7" name="Text Placeholder 4"/>
          <p:cNvSpPr>
            <a:spLocks noGrp="1"/>
          </p:cNvSpPr>
          <p:nvPr>
            <p:ph type="body" sz="quarter" idx="15" hasCustomPrompt="1"/>
          </p:nvPr>
        </p:nvSpPr>
        <p:spPr>
          <a:xfrm>
            <a:off x="5472001" y="4075668"/>
            <a:ext cx="1947952" cy="1427468"/>
          </a:xfrm>
          <a:prstGeom prst="rect">
            <a:avLst/>
          </a:prstGeom>
        </p:spPr>
        <p:txBody>
          <a:bodyPr vert="horz" lIns="0" tIns="0" rIns="0" bIns="0"/>
          <a:lstStyle>
            <a:lvl1pPr marL="0" indent="0">
              <a:lnSpc>
                <a:spcPct val="100000"/>
              </a:lnSpc>
              <a:spcBef>
                <a:spcPts val="0"/>
              </a:spcBef>
              <a:spcAft>
                <a:spcPts val="1200"/>
              </a:spcAft>
              <a:buNone/>
              <a:defRPr sz="1500" b="0">
                <a:solidFill>
                  <a:schemeClr val="tx1"/>
                </a:solidFill>
                <a:latin typeface="Calibri" panose="020F0502020204030204" pitchFamily="34" charset="0"/>
              </a:defRPr>
            </a:lvl1pPr>
            <a:lvl2pPr marL="0" indent="0">
              <a:lnSpc>
                <a:spcPts val="900"/>
              </a:lnSpc>
              <a:spcBef>
                <a:spcPts val="0"/>
              </a:spcBef>
              <a:buNone/>
              <a:defRPr sz="800">
                <a:solidFill>
                  <a:srgbClr val="FFFFFF"/>
                </a:solidFill>
              </a:defRPr>
            </a:lvl2pPr>
            <a:lvl3pPr marL="0" indent="0">
              <a:lnSpc>
                <a:spcPts val="900"/>
              </a:lnSpc>
              <a:spcBef>
                <a:spcPts val="0"/>
              </a:spcBef>
              <a:buNone/>
              <a:defRPr sz="800">
                <a:solidFill>
                  <a:srgbClr val="FFFFFF"/>
                </a:solidFill>
              </a:defRPr>
            </a:lvl3pPr>
            <a:lvl4pPr marL="0" indent="0">
              <a:lnSpc>
                <a:spcPts val="900"/>
              </a:lnSpc>
              <a:spcBef>
                <a:spcPts val="0"/>
              </a:spcBef>
              <a:buNone/>
              <a:defRPr sz="800">
                <a:solidFill>
                  <a:srgbClr val="FFFFFF"/>
                </a:solidFill>
              </a:defRPr>
            </a:lvl4pPr>
            <a:lvl5pPr marL="0" indent="0">
              <a:lnSpc>
                <a:spcPts val="900"/>
              </a:lnSpc>
              <a:spcBef>
                <a:spcPts val="0"/>
              </a:spcBef>
              <a:buNone/>
              <a:defRPr sz="800">
                <a:solidFill>
                  <a:srgbClr val="FFFFFF"/>
                </a:solidFill>
              </a:defRPr>
            </a:lvl5pPr>
          </a:lstStyle>
          <a:p>
            <a:pPr lvl="0"/>
            <a:r>
              <a:rPr lang="en-GB" dirty="0" smtClean="0"/>
              <a:t>Click to enter contact details</a:t>
            </a:r>
          </a:p>
        </p:txBody>
      </p:sp>
      <p:sp>
        <p:nvSpPr>
          <p:cNvPr id="12" name="Subtitle 2"/>
          <p:cNvSpPr txBox="1">
            <a:spLocks/>
          </p:cNvSpPr>
          <p:nvPr userDrawn="1"/>
        </p:nvSpPr>
        <p:spPr>
          <a:xfrm>
            <a:off x="5472000" y="5292000"/>
            <a:ext cx="3672000" cy="1044000"/>
          </a:xfrm>
          <a:prstGeom prst="rect">
            <a:avLst/>
          </a:prstGeom>
        </p:spPr>
        <p:txBody>
          <a:bodyPr lIns="0" tIns="0" rIns="0" bIns="0" anchor="b" anchorCtr="0"/>
          <a:lstStyle>
            <a:lvl1pPr marL="0" indent="0" algn="l" defTabSz="457200" rtl="0" eaLnBrk="1" latinLnBrk="0" hangingPunct="1">
              <a:lnSpc>
                <a:spcPts val="700"/>
              </a:lnSpc>
              <a:spcBef>
                <a:spcPts val="0"/>
              </a:spcBef>
              <a:buFont typeface="Arial"/>
              <a:buNone/>
              <a:defRPr sz="6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lnSpc>
                <a:spcPct val="100000"/>
              </a:lnSpc>
              <a:spcAft>
                <a:spcPts val="1200"/>
              </a:spcAft>
            </a:pPr>
            <a:r>
              <a:rPr lang="en-GB" sz="1000" dirty="0" smtClean="0">
                <a:solidFill>
                  <a:srgbClr val="000000"/>
                </a:solidFill>
              </a:rPr>
              <a:t>IEA Bioenergy Website</a:t>
            </a:r>
            <a:br>
              <a:rPr lang="en-GB" sz="1000" dirty="0" smtClean="0">
                <a:solidFill>
                  <a:srgbClr val="000000"/>
                </a:solidFill>
              </a:rPr>
            </a:br>
            <a:r>
              <a:rPr lang="en-GB" sz="1000" dirty="0" err="1" smtClean="0">
                <a:solidFill>
                  <a:srgbClr val="000000"/>
                </a:solidFill>
              </a:rPr>
              <a:t>www.ieabioenergy.com</a:t>
            </a:r>
            <a:endParaRPr lang="en-GB" sz="1000" dirty="0" smtClean="0">
              <a:solidFill>
                <a:srgbClr val="000000"/>
              </a:solidFill>
            </a:endParaRPr>
          </a:p>
          <a:p>
            <a:pPr fontAlgn="auto">
              <a:lnSpc>
                <a:spcPct val="100000"/>
              </a:lnSpc>
              <a:spcAft>
                <a:spcPts val="1200"/>
              </a:spcAft>
            </a:pPr>
            <a:r>
              <a:rPr lang="en-GB" sz="1000" dirty="0" smtClean="0">
                <a:solidFill>
                  <a:srgbClr val="000000"/>
                </a:solidFill>
              </a:rPr>
              <a:t>Contact us: </a:t>
            </a:r>
            <a:br>
              <a:rPr lang="en-GB" sz="1000" dirty="0" smtClean="0">
                <a:solidFill>
                  <a:srgbClr val="000000"/>
                </a:solidFill>
              </a:rPr>
            </a:br>
            <a:r>
              <a:rPr lang="en-GB" sz="1000" dirty="0" err="1" smtClean="0">
                <a:solidFill>
                  <a:srgbClr val="000000"/>
                </a:solidFill>
              </a:rPr>
              <a:t>www.ieabioenergy.com</a:t>
            </a:r>
            <a:r>
              <a:rPr lang="en-GB" sz="1000" dirty="0" smtClean="0">
                <a:solidFill>
                  <a:srgbClr val="000000"/>
                </a:solidFill>
              </a:rPr>
              <a:t>/contact-us/</a:t>
            </a:r>
            <a:endParaRPr lang="en-US" sz="1000" dirty="0">
              <a:solidFill>
                <a:srgbClr val="000000"/>
              </a:solidFill>
            </a:endParaRPr>
          </a:p>
        </p:txBody>
      </p:sp>
      <p:sp>
        <p:nvSpPr>
          <p:cNvPr id="9" name="Title 1"/>
          <p:cNvSpPr>
            <a:spLocks noGrp="1"/>
          </p:cNvSpPr>
          <p:nvPr>
            <p:ph type="title" hasCustomPrompt="1"/>
          </p:nvPr>
        </p:nvSpPr>
        <p:spPr>
          <a:xfrm>
            <a:off x="0" y="3060001"/>
            <a:ext cx="5184000" cy="3275999"/>
          </a:xfrm>
          <a:prstGeom prst="rect">
            <a:avLst/>
          </a:prstGeom>
        </p:spPr>
        <p:txBody>
          <a:bodyPr lIns="0" tIns="0" rIns="0" bIns="0" anchor="ctr" anchorCtr="0"/>
          <a:lstStyle>
            <a:lvl1pPr algn="ctr">
              <a:defRPr sz="4400" b="0" i="1">
                <a:solidFill>
                  <a:srgbClr val="133176"/>
                </a:solidFill>
                <a:latin typeface="Calibri" panose="020F0502020204030204" pitchFamily="34" charset="0"/>
              </a:defRPr>
            </a:lvl1pPr>
          </a:lstStyle>
          <a:p>
            <a:r>
              <a:rPr lang="en-GB" dirty="0" smtClean="0"/>
              <a:t>“Thank you”</a:t>
            </a:r>
            <a:endParaRPr lang="en-US" dirty="0"/>
          </a:p>
        </p:txBody>
      </p:sp>
    </p:spTree>
    <p:extLst>
      <p:ext uri="{BB962C8B-B14F-4D97-AF65-F5344CB8AC3E}">
        <p14:creationId xmlns:p14="http://schemas.microsoft.com/office/powerpoint/2010/main" val="35995249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5473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576777"/>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17.jpeg"/><Relationship Id="rId4" Type="http://schemas.openxmlformats.org/officeDocument/2006/relationships/image" Target="cid:577B9A11-6FEB-48F5-B4AB-96A1184AB51C@attlocal.ne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iea.org/publications/freepublications/publication/2012_Bioenergy_Roadmap_2nd_Edition_WEB.pdf" TargetMode="External"/><Relationship Id="rId13" Type="http://schemas.openxmlformats.org/officeDocument/2006/relationships/image" Target="../media/image11.png"/><Relationship Id="rId3" Type="http://schemas.openxmlformats.org/officeDocument/2006/relationships/image" Target="../media/image21.png"/><Relationship Id="rId7" Type="http://schemas.openxmlformats.org/officeDocument/2006/relationships/image" Target="../media/image24.jpeg"/><Relationship Id="rId12" Type="http://schemas.openxmlformats.org/officeDocument/2006/relationships/hyperlink" Target="https://www.google.co.uk/url?sa=i&amp;rct=j&amp;q=&amp;esrc=s&amp;source=images&amp;cd=&amp;cad=rja&amp;uact=8&amp;ved=0ahUKEwiL0Nnq0f7LAhUJtBoKHV_0AQ4QjRwIBw&amp;url=https://commons.wikimedia.org/wiki/File:FAO_logo.svg&amp;psig=AFQjCNGNurC2aNXbQeH14gvMARBgfo9riA&amp;ust=1460191088421093" TargetMode="Externa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www.iea.org/publications/freepublications/publication/Biofuels_Roadmap_WEB.pdf" TargetMode="External"/><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image" Target="../media/image22.jpe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mailto:Jim.Spaeth@ee.doe.gov"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ieabioenergy.com/iea-publication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10.png"/><Relationship Id="rId7" Type="http://schemas.openxmlformats.org/officeDocument/2006/relationships/image" Target="../media/image12.jpeg"/><Relationship Id="rId2" Type="http://schemas.openxmlformats.org/officeDocument/2006/relationships/hyperlink" Target="http://www.ieabioenergy.com/publications/bioenergy-for-sustainable-development/" TargetMode="External"/><Relationship Id="rId1" Type="http://schemas.openxmlformats.org/officeDocument/2006/relationships/slideLayout" Target="../slideLayouts/slideLayout2.xml"/><Relationship Id="rId6" Type="http://schemas.openxmlformats.org/officeDocument/2006/relationships/hyperlink" Target="http://www.google.co.uk/url?sa=i&amp;rct=j&amp;q=&amp;esrc=s&amp;source=images&amp;cd=&amp;cad=rja&amp;uact=8&amp;ved=0ahUKEwjzv_iV0v7LAhWEthoKHaUrBgIQjRwIBw&amp;url=http://www.eurosolar.de/en/index.php/media-mainmenu-61/media-coverage-mainmenu-19/irena-mainmenu-103&amp;psig=AFQjCNEICTlRadNiqMaSYsvQy8RuiDy3DA&amp;ust=1460191179131130" TargetMode="External"/><Relationship Id="rId5" Type="http://schemas.openxmlformats.org/officeDocument/2006/relationships/image" Target="../media/image11.png"/><Relationship Id="rId4" Type="http://schemas.openxmlformats.org/officeDocument/2006/relationships/hyperlink" Target="https://www.google.co.uk/url?sa=i&amp;rct=j&amp;q=&amp;esrc=s&amp;source=images&amp;cd=&amp;cad=rja&amp;uact=8&amp;ved=0ahUKEwiL0Nnq0f7LAhUJtBoKHV_0AQ4QjRwIBw&amp;url=https://commons.wikimedia.org/wiki/File:FAO_logo.svg&amp;psig=AFQjCNGNurC2aNXbQeH14gvMARBgfo9riA&amp;ust=146019108842109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ieabioenergy.com/iea-publications/webinar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077536" y="476672"/>
            <a:ext cx="6120680" cy="505515"/>
          </a:xfrm>
        </p:spPr>
        <p:txBody>
          <a:bodyPr/>
          <a:lstStyle/>
          <a:p>
            <a:pPr algn="ctr"/>
            <a:r>
              <a:rPr lang="en-US" dirty="0"/>
              <a:t>IEA Bioenergy </a:t>
            </a:r>
            <a:r>
              <a:rPr lang="en-US" dirty="0" smtClean="0"/>
              <a:t>Briefing to the REWP</a:t>
            </a:r>
            <a:endParaRPr lang="de-AT" dirty="0"/>
          </a:p>
        </p:txBody>
      </p:sp>
      <p:sp>
        <p:nvSpPr>
          <p:cNvPr id="4" name="Ondertitel 3"/>
          <p:cNvSpPr>
            <a:spLocks noGrp="1"/>
          </p:cNvSpPr>
          <p:nvPr>
            <p:ph type="subTitle" idx="1"/>
          </p:nvPr>
        </p:nvSpPr>
        <p:spPr>
          <a:xfrm>
            <a:off x="3455876" y="1556792"/>
            <a:ext cx="5364000" cy="547331"/>
          </a:xfrm>
        </p:spPr>
        <p:txBody>
          <a:bodyPr/>
          <a:lstStyle/>
          <a:p>
            <a:pPr algn="ctr"/>
            <a:r>
              <a:rPr lang="en-US" sz="1800" dirty="0" smtClean="0"/>
              <a:t>29 </a:t>
            </a:r>
            <a:r>
              <a:rPr lang="en-US" sz="1800" dirty="0"/>
              <a:t>March </a:t>
            </a:r>
            <a:r>
              <a:rPr lang="en-US" sz="1800" dirty="0" smtClean="0"/>
              <a:t>2018</a:t>
            </a:r>
            <a:endParaRPr lang="en-US" sz="1800" dirty="0"/>
          </a:p>
          <a:p>
            <a:pPr algn="ctr"/>
            <a:endParaRPr lang="nl-NL" sz="1800" i="1" dirty="0"/>
          </a:p>
        </p:txBody>
      </p:sp>
      <p:sp>
        <p:nvSpPr>
          <p:cNvPr id="12" name="Tijdelijke aanduiding voor tekst 11"/>
          <p:cNvSpPr>
            <a:spLocks noGrp="1"/>
          </p:cNvSpPr>
          <p:nvPr>
            <p:ph type="body" sz="quarter" idx="10"/>
          </p:nvPr>
        </p:nvSpPr>
        <p:spPr>
          <a:xfrm>
            <a:off x="3275856" y="5085184"/>
            <a:ext cx="5400000" cy="540000"/>
          </a:xfrm>
        </p:spPr>
        <p:txBody>
          <a:bodyPr/>
          <a:lstStyle/>
          <a:p>
            <a:pPr algn="ctr"/>
            <a:r>
              <a:rPr lang="nl-NL" sz="1600" dirty="0" smtClean="0"/>
              <a:t>Jim Spaeth</a:t>
            </a:r>
          </a:p>
          <a:p>
            <a:pPr algn="ctr"/>
            <a:r>
              <a:rPr lang="nl-NL" sz="1600" dirty="0" smtClean="0"/>
              <a:t>Chair IEA Bioenergy Executive Committee</a:t>
            </a:r>
            <a:endParaRPr lang="nl-NL" sz="1600" dirty="0"/>
          </a:p>
        </p:txBody>
      </p:sp>
    </p:spTree>
    <p:extLst>
      <p:ext uri="{BB962C8B-B14F-4D97-AF65-F5344CB8AC3E}">
        <p14:creationId xmlns:p14="http://schemas.microsoft.com/office/powerpoint/2010/main" val="4256534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5" y="800428"/>
            <a:ext cx="7776864" cy="726520"/>
          </a:xfrm>
        </p:spPr>
        <p:txBody>
          <a:bodyPr/>
          <a:lstStyle/>
          <a:p>
            <a:r>
              <a:rPr lang="en-GB" sz="2400" dirty="0" smtClean="0"/>
              <a:t>BIO-CCS </a:t>
            </a:r>
            <a:r>
              <a:rPr lang="en-GB" sz="2400" dirty="0"/>
              <a:t>AND </a:t>
            </a:r>
            <a:r>
              <a:rPr lang="en-GB" sz="2400" dirty="0" smtClean="0"/>
              <a:t>BIO-CCU Workshop, Brussels</a:t>
            </a:r>
            <a:endParaRPr lang="en-US" sz="2400" dirty="0"/>
          </a:p>
        </p:txBody>
      </p:sp>
      <p:sp>
        <p:nvSpPr>
          <p:cNvPr id="3" name="Content Placeholder 2"/>
          <p:cNvSpPr>
            <a:spLocks noGrp="1"/>
          </p:cNvSpPr>
          <p:nvPr>
            <p:ph idx="1"/>
          </p:nvPr>
        </p:nvSpPr>
        <p:spPr>
          <a:xfrm>
            <a:off x="1611350" y="2589153"/>
            <a:ext cx="7200000" cy="999336"/>
          </a:xfrm>
        </p:spPr>
        <p:txBody>
          <a:bodyPr/>
          <a:lstStyle/>
          <a:p>
            <a:r>
              <a:rPr lang="en-US" sz="2000" dirty="0" smtClean="0"/>
              <a:t>The Nordic Forest Model</a:t>
            </a:r>
          </a:p>
          <a:p>
            <a:r>
              <a:rPr lang="en-US" sz="2000" dirty="0" smtClean="0"/>
              <a:t>Attractive </a:t>
            </a:r>
            <a:r>
              <a:rPr lang="en-US" sz="2000" dirty="0"/>
              <a:t>Systems for Bioenergy Feedstock </a:t>
            </a:r>
            <a:r>
              <a:rPr lang="en-US" sz="2000" dirty="0" smtClean="0"/>
              <a:t>Production</a:t>
            </a:r>
          </a:p>
          <a:p>
            <a:r>
              <a:rPr lang="en-US" sz="2000" dirty="0"/>
              <a:t>Governing sustainability of bioenergy, biomaterial and </a:t>
            </a:r>
            <a:r>
              <a:rPr lang="en-US" sz="2000" dirty="0" err="1"/>
              <a:t>bioproduct</a:t>
            </a:r>
            <a:r>
              <a:rPr lang="en-US" sz="2000" dirty="0"/>
              <a:t> supply chains </a:t>
            </a:r>
            <a:endParaRPr lang="en-US" sz="2000" dirty="0" smtClean="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10</a:t>
            </a:fld>
            <a:endParaRPr lang="en-US" dirty="0">
              <a:solidFill>
                <a:prstClr val="white"/>
              </a:solidFill>
              <a:latin typeface="Verdana"/>
            </a:endParaRPr>
          </a:p>
        </p:txBody>
      </p:sp>
      <p:sp>
        <p:nvSpPr>
          <p:cNvPr id="5" name="Title 1"/>
          <p:cNvSpPr txBox="1">
            <a:spLocks/>
          </p:cNvSpPr>
          <p:nvPr/>
        </p:nvSpPr>
        <p:spPr>
          <a:xfrm>
            <a:off x="1238865" y="3962556"/>
            <a:ext cx="7200000" cy="762644"/>
          </a:xfrm>
          <a:prstGeom prst="rect">
            <a:avLst/>
          </a:prstGeom>
        </p:spPr>
        <p:txBody>
          <a:bodyPr lIns="0" tIns="0" rIns="0" bIns="0" anchor="b" anchorCtr="0"/>
          <a:lstStyle>
            <a:lvl1pPr algn="l" defTabSz="457200" rtl="0" eaLnBrk="1" latinLnBrk="0" hangingPunct="1">
              <a:spcBef>
                <a:spcPct val="0"/>
              </a:spcBef>
              <a:buNone/>
              <a:defRPr sz="3200" b="1" kern="1200">
                <a:solidFill>
                  <a:srgbClr val="133176"/>
                </a:solidFill>
                <a:latin typeface="+mj-lt"/>
                <a:ea typeface="+mj-ea"/>
                <a:cs typeface="+mj-cs"/>
              </a:defRPr>
            </a:lvl1pPr>
          </a:lstStyle>
          <a:p>
            <a:pPr fontAlgn="auto">
              <a:spcAft>
                <a:spcPts val="0"/>
              </a:spcAft>
            </a:pPr>
            <a:r>
              <a:rPr lang="en-GB" sz="2400" dirty="0" smtClean="0">
                <a:latin typeface="Calibri" panose="020F0502020204030204" pitchFamily="34" charset="0"/>
              </a:rPr>
              <a:t>International </a:t>
            </a:r>
            <a:r>
              <a:rPr lang="en-GB" sz="2400" dirty="0">
                <a:latin typeface="Calibri" panose="020F0502020204030204" pitchFamily="34" charset="0"/>
              </a:rPr>
              <a:t>Conference on Negative CO</a:t>
            </a:r>
            <a:r>
              <a:rPr lang="en-GB" sz="2400" baseline="-25000" dirty="0">
                <a:latin typeface="Calibri" panose="020F0502020204030204" pitchFamily="34" charset="0"/>
              </a:rPr>
              <a:t>2</a:t>
            </a:r>
            <a:r>
              <a:rPr lang="en-GB" sz="2400" dirty="0">
                <a:latin typeface="Calibri" panose="020F0502020204030204" pitchFamily="34" charset="0"/>
              </a:rPr>
              <a:t> </a:t>
            </a:r>
            <a:r>
              <a:rPr lang="en-GB" sz="2400" dirty="0" smtClean="0">
                <a:latin typeface="Calibri" panose="020F0502020204030204" pitchFamily="34" charset="0"/>
              </a:rPr>
              <a:t>Emissions</a:t>
            </a:r>
            <a:endParaRPr lang="en-US" sz="2400" dirty="0">
              <a:latin typeface="Calibri" panose="020F0502020204030204" pitchFamily="34" charset="0"/>
            </a:endParaRPr>
          </a:p>
        </p:txBody>
      </p:sp>
      <p:sp>
        <p:nvSpPr>
          <p:cNvPr id="6" name="Content Placeholder 2"/>
          <p:cNvSpPr txBox="1">
            <a:spLocks/>
          </p:cNvSpPr>
          <p:nvPr/>
        </p:nvSpPr>
        <p:spPr>
          <a:xfrm>
            <a:off x="1642147" y="4808558"/>
            <a:ext cx="7488432" cy="1168936"/>
          </a:xfrm>
          <a:prstGeom prst="rect">
            <a:avLst/>
          </a:prstGeom>
        </p:spPr>
        <p:txBody>
          <a:bodyPr lIns="0" tIns="0" rIns="0" bIns="0"/>
          <a:lstStyle>
            <a:lvl1pPr marL="216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r>
              <a:rPr lang="en-GB" dirty="0" smtClean="0">
                <a:latin typeface="Calibri" panose="020F0502020204030204" pitchFamily="34" charset="0"/>
              </a:rPr>
              <a:t>Chalmers University, Gothenburg, Sweden</a:t>
            </a:r>
            <a:endParaRPr lang="en-US" dirty="0" smtClean="0">
              <a:latin typeface="Calibri" panose="020F0502020204030204" pitchFamily="34" charset="0"/>
            </a:endParaRPr>
          </a:p>
          <a:p>
            <a:pPr fontAlgn="auto"/>
            <a:r>
              <a:rPr lang="en-GB" dirty="0">
                <a:latin typeface="Calibri" panose="020F0502020204030204" pitchFamily="34" charset="0"/>
              </a:rPr>
              <a:t>May 22-24, 2018</a:t>
            </a:r>
            <a:endParaRPr lang="en-US" dirty="0">
              <a:latin typeface="Calibri" panose="020F0502020204030204" pitchFamily="34" charset="0"/>
            </a:endParaRPr>
          </a:p>
        </p:txBody>
      </p:sp>
      <p:sp>
        <p:nvSpPr>
          <p:cNvPr id="7" name="Title 1"/>
          <p:cNvSpPr txBox="1">
            <a:spLocks/>
          </p:cNvSpPr>
          <p:nvPr/>
        </p:nvSpPr>
        <p:spPr>
          <a:xfrm>
            <a:off x="1040552" y="-114958"/>
            <a:ext cx="7442322" cy="982286"/>
          </a:xfrm>
          <a:prstGeom prst="rect">
            <a:avLst/>
          </a:prstGeom>
        </p:spPr>
        <p:txBody>
          <a:bodyPr lIns="0" tIns="0" rIns="0" bIns="0" anchor="b" anchorCtr="0"/>
          <a:lstStyle>
            <a:lvl1pPr algn="l" defTabSz="457200" rtl="0" eaLnBrk="1" latinLnBrk="0" hangingPunct="1">
              <a:spcBef>
                <a:spcPct val="0"/>
              </a:spcBef>
              <a:buNone/>
              <a:defRPr sz="3200" b="1" kern="1200">
                <a:solidFill>
                  <a:srgbClr val="133176"/>
                </a:solidFill>
                <a:latin typeface="+mj-lt"/>
                <a:ea typeface="+mj-ea"/>
                <a:cs typeface="+mj-cs"/>
              </a:defRPr>
            </a:lvl1pPr>
          </a:lstStyle>
          <a:p>
            <a:pPr fontAlgn="auto">
              <a:spcAft>
                <a:spcPts val="0"/>
              </a:spcAft>
            </a:pPr>
            <a:r>
              <a:rPr lang="nl-BE" sz="3600" dirty="0" smtClean="0">
                <a:latin typeface="Calibri" panose="020F0502020204030204" pitchFamily="34" charset="0"/>
              </a:rPr>
              <a:t>Recent and Upcoming Events</a:t>
            </a:r>
            <a:endParaRPr lang="nl-BE" sz="2800" b="0" dirty="0">
              <a:latin typeface="Calibri" panose="020F0502020204030204" pitchFamily="34" charset="0"/>
            </a:endParaRPr>
          </a:p>
        </p:txBody>
      </p:sp>
      <p:pic>
        <p:nvPicPr>
          <p:cNvPr id="8" name="Picture 7"/>
          <p:cNvPicPr>
            <a:picLocks/>
          </p:cNvPicPr>
          <p:nvPr/>
        </p:nvPicPr>
        <p:blipFill>
          <a:blip r:embed="rId2"/>
          <a:stretch>
            <a:fillRect/>
          </a:stretch>
        </p:blipFill>
        <p:spPr>
          <a:xfrm>
            <a:off x="7127776" y="5049813"/>
            <a:ext cx="2016224" cy="1777952"/>
          </a:xfrm>
          <a:prstGeom prst="rect">
            <a:avLst/>
          </a:prstGeom>
          <a:effectLst>
            <a:outerShdw blurRad="50800" dist="38100" dir="5400000" algn="t" rotWithShape="0">
              <a:prstClr val="black">
                <a:alpha val="40000"/>
              </a:prstClr>
            </a:outerShdw>
          </a:effectLst>
        </p:spPr>
      </p:pic>
      <p:sp>
        <p:nvSpPr>
          <p:cNvPr id="9" name="Content Placeholder 2"/>
          <p:cNvSpPr txBox="1">
            <a:spLocks/>
          </p:cNvSpPr>
          <p:nvPr/>
        </p:nvSpPr>
        <p:spPr>
          <a:xfrm>
            <a:off x="1671513" y="1548224"/>
            <a:ext cx="7200000" cy="999336"/>
          </a:xfrm>
          <a:prstGeom prst="rect">
            <a:avLst/>
          </a:prstGeom>
        </p:spPr>
        <p:txBody>
          <a:bodyPr lIns="0" tIns="0" rIns="0" bIns="0"/>
          <a:lstStyle>
            <a:lvl1pPr marL="216000" indent="-216000" algn="l" defTabSz="457200" rtl="0" eaLnBrk="1" latinLnBrk="0" hangingPunct="1">
              <a:lnSpc>
                <a:spcPct val="100000"/>
              </a:lnSpc>
              <a:spcBef>
                <a:spcPts val="0"/>
              </a:spcBef>
              <a:spcAft>
                <a:spcPts val="900"/>
              </a:spcAft>
              <a:buFont typeface="Wingdings" charset="2"/>
              <a:buChar char="§"/>
              <a:defRPr sz="2400" kern="1200">
                <a:solidFill>
                  <a:srgbClr val="000000"/>
                </a:solidFill>
                <a:latin typeface="Calibri" panose="020F0502020204030204" pitchFamily="34" charset="0"/>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400" kern="1200">
                <a:solidFill>
                  <a:srgbClr val="000000"/>
                </a:solidFill>
                <a:latin typeface="Calibri" panose="020F0502020204030204" pitchFamily="34" charset="0"/>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400" kern="1200">
                <a:solidFill>
                  <a:srgbClr val="000000"/>
                </a:solidFill>
                <a:latin typeface="Calibri" panose="020F0502020204030204" pitchFamily="34" charset="0"/>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400" kern="1200">
                <a:solidFill>
                  <a:srgbClr val="000000"/>
                </a:solidFill>
                <a:latin typeface="Calibri" panose="020F0502020204030204" pitchFamily="34" charset="0"/>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400" kern="1200">
                <a:solidFill>
                  <a:srgbClr val="000000"/>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r>
              <a:rPr lang="en-GB" sz="2000" dirty="0" smtClean="0"/>
              <a:t>January 16, 2018</a:t>
            </a:r>
            <a:endParaRPr lang="en-US" sz="2000" dirty="0"/>
          </a:p>
        </p:txBody>
      </p:sp>
      <p:sp>
        <p:nvSpPr>
          <p:cNvPr id="11" name="Title 1"/>
          <p:cNvSpPr txBox="1">
            <a:spLocks/>
          </p:cNvSpPr>
          <p:nvPr/>
        </p:nvSpPr>
        <p:spPr>
          <a:xfrm>
            <a:off x="1264936" y="1797351"/>
            <a:ext cx="7776864" cy="726520"/>
          </a:xfrm>
          <a:prstGeom prst="rect">
            <a:avLst/>
          </a:prstGeom>
        </p:spPr>
        <p:txBody>
          <a:bodyPr lIns="0" tIns="0" rIns="0" bIns="0" anchor="b" anchorCtr="0"/>
          <a:lstStyle>
            <a:lvl1pPr algn="l" defTabSz="457200" rtl="0" eaLnBrk="1" latinLnBrk="0" hangingPunct="1">
              <a:spcBef>
                <a:spcPct val="0"/>
              </a:spcBef>
              <a:buNone/>
              <a:defRPr sz="3200" b="1" kern="1200">
                <a:solidFill>
                  <a:srgbClr val="133176"/>
                </a:solidFill>
                <a:latin typeface="Calibri" panose="020F0502020204030204" pitchFamily="34" charset="0"/>
                <a:ea typeface="+mj-ea"/>
                <a:cs typeface="+mj-cs"/>
              </a:defRPr>
            </a:lvl1pPr>
          </a:lstStyle>
          <a:p>
            <a:pPr fontAlgn="auto">
              <a:spcAft>
                <a:spcPts val="0"/>
              </a:spcAft>
            </a:pPr>
            <a:r>
              <a:rPr lang="en-US" sz="2400" dirty="0" smtClean="0"/>
              <a:t>Task </a:t>
            </a:r>
            <a:r>
              <a:rPr lang="en-US" sz="2400" dirty="0"/>
              <a:t>43 </a:t>
            </a:r>
            <a:r>
              <a:rPr lang="en-US" sz="2400" dirty="0" smtClean="0"/>
              <a:t>Workshops Upcoming</a:t>
            </a:r>
            <a:endParaRPr lang="en-US" sz="2400" dirty="0"/>
          </a:p>
        </p:txBody>
      </p:sp>
      <p:sp>
        <p:nvSpPr>
          <p:cNvPr id="12" name="Title 1"/>
          <p:cNvSpPr txBox="1">
            <a:spLocks/>
          </p:cNvSpPr>
          <p:nvPr/>
        </p:nvSpPr>
        <p:spPr>
          <a:xfrm>
            <a:off x="1264936" y="5653353"/>
            <a:ext cx="7200000" cy="546923"/>
          </a:xfrm>
          <a:prstGeom prst="rect">
            <a:avLst/>
          </a:prstGeom>
        </p:spPr>
        <p:txBody>
          <a:bodyPr lIns="0" tIns="0" rIns="0" bIns="0" anchor="b" anchorCtr="0"/>
          <a:lstStyle>
            <a:lvl1pPr algn="l" defTabSz="457200" rtl="0" eaLnBrk="1" latinLnBrk="0" hangingPunct="1">
              <a:spcBef>
                <a:spcPct val="0"/>
              </a:spcBef>
              <a:buNone/>
              <a:defRPr sz="3200" b="1" kern="1200">
                <a:solidFill>
                  <a:srgbClr val="133176"/>
                </a:solidFill>
                <a:latin typeface="+mj-lt"/>
                <a:ea typeface="+mj-ea"/>
                <a:cs typeface="+mj-cs"/>
              </a:defRPr>
            </a:lvl1pPr>
          </a:lstStyle>
          <a:p>
            <a:pPr fontAlgn="auto">
              <a:spcAft>
                <a:spcPts val="0"/>
              </a:spcAft>
            </a:pPr>
            <a:r>
              <a:rPr lang="en-GB" sz="2400" dirty="0" smtClean="0">
                <a:latin typeface="Calibri" panose="020F0502020204030204" pitchFamily="34" charset="0"/>
              </a:rPr>
              <a:t>Next IEA Bioenergy ExCo Meeting</a:t>
            </a:r>
            <a:endParaRPr lang="en-US" sz="2400" dirty="0">
              <a:latin typeface="Calibri" panose="020F0502020204030204" pitchFamily="34" charset="0"/>
            </a:endParaRPr>
          </a:p>
        </p:txBody>
      </p:sp>
      <p:sp>
        <p:nvSpPr>
          <p:cNvPr id="13" name="Content Placeholder 2"/>
          <p:cNvSpPr txBox="1">
            <a:spLocks/>
          </p:cNvSpPr>
          <p:nvPr/>
        </p:nvSpPr>
        <p:spPr>
          <a:xfrm>
            <a:off x="1656268" y="6285616"/>
            <a:ext cx="7488432" cy="694629"/>
          </a:xfrm>
          <a:prstGeom prst="rect">
            <a:avLst/>
          </a:prstGeom>
        </p:spPr>
        <p:txBody>
          <a:bodyPr lIns="0" tIns="0" rIns="0" bIns="0"/>
          <a:lstStyle>
            <a:lvl1pPr marL="216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r>
              <a:rPr lang="en-GB" dirty="0" smtClean="0">
                <a:latin typeface="Calibri" panose="020F0502020204030204" pitchFamily="34" charset="0"/>
              </a:rPr>
              <a:t>Ottawa, Canada, May 29 – June 1, </a:t>
            </a:r>
            <a:r>
              <a:rPr lang="en-GB" dirty="0">
                <a:latin typeface="Calibri" panose="020F0502020204030204" pitchFamily="34" charset="0"/>
              </a:rPr>
              <a:t>2018</a:t>
            </a:r>
            <a:endParaRPr lang="en-US" dirty="0">
              <a:latin typeface="Calibri" panose="020F0502020204030204" pitchFamily="34" charset="0"/>
            </a:endParaRPr>
          </a:p>
        </p:txBody>
      </p:sp>
    </p:spTree>
    <p:extLst>
      <p:ext uri="{BB962C8B-B14F-4D97-AF65-F5344CB8AC3E}">
        <p14:creationId xmlns:p14="http://schemas.microsoft.com/office/powerpoint/2010/main" val="42120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77800"/>
            <a:ext cx="7542609" cy="982286"/>
          </a:xfrm>
        </p:spPr>
        <p:txBody>
          <a:bodyPr/>
          <a:lstStyle/>
          <a:p>
            <a:r>
              <a:rPr lang="nl-BE" dirty="0" smtClean="0"/>
              <a:t>Preparations for Next Triennium - 2019-2021</a:t>
            </a:r>
            <a:endParaRPr lang="nl-BE" dirty="0"/>
          </a:p>
        </p:txBody>
      </p:sp>
      <p:sp>
        <p:nvSpPr>
          <p:cNvPr id="3" name="Content Placeholder 2"/>
          <p:cNvSpPr>
            <a:spLocks noGrp="1"/>
          </p:cNvSpPr>
          <p:nvPr>
            <p:ph idx="1"/>
          </p:nvPr>
        </p:nvSpPr>
        <p:spPr>
          <a:xfrm>
            <a:off x="1286920" y="1268760"/>
            <a:ext cx="7200000" cy="4617900"/>
          </a:xfrm>
        </p:spPr>
        <p:txBody>
          <a:bodyPr/>
          <a:lstStyle/>
          <a:p>
            <a:r>
              <a:rPr lang="nl-BE" dirty="0" smtClean="0"/>
              <a:t>Surveys </a:t>
            </a:r>
          </a:p>
          <a:p>
            <a:pPr lvl="1">
              <a:buFont typeface="Courier New" panose="02070309020205020404" pitchFamily="49" charset="0"/>
              <a:buChar char="o"/>
            </a:pPr>
            <a:r>
              <a:rPr lang="nl-BE" sz="1800" dirty="0"/>
              <a:t>T</a:t>
            </a:r>
            <a:r>
              <a:rPr lang="nl-BE" sz="1800" dirty="0" smtClean="0"/>
              <a:t>o stakeholders: on-line, received 358 replies</a:t>
            </a:r>
          </a:p>
          <a:p>
            <a:pPr lvl="1">
              <a:buFont typeface="Courier New" panose="02070309020205020404" pitchFamily="49" charset="0"/>
              <a:buChar char="o"/>
            </a:pPr>
            <a:r>
              <a:rPr lang="nl-BE" sz="1800" dirty="0"/>
              <a:t>T</a:t>
            </a:r>
            <a:r>
              <a:rPr lang="nl-BE" sz="1800" dirty="0" smtClean="0"/>
              <a:t>o ExCo members and Task leaders</a:t>
            </a:r>
          </a:p>
          <a:p>
            <a:r>
              <a:rPr lang="nl-BE" dirty="0" smtClean="0"/>
              <a:t>In 2018, need to decide on </a:t>
            </a:r>
          </a:p>
          <a:p>
            <a:pPr lvl="1"/>
            <a:r>
              <a:rPr lang="nl-BE" dirty="0"/>
              <a:t>C</a:t>
            </a:r>
            <a:r>
              <a:rPr lang="nl-BE" dirty="0" smtClean="0"/>
              <a:t>urrent Tasks, new Tasks or Intertask projects or special projects</a:t>
            </a:r>
            <a:endParaRPr lang="nl-BE" dirty="0"/>
          </a:p>
          <a:p>
            <a:pPr lvl="2"/>
            <a:r>
              <a:rPr lang="nl-BE" sz="1800" dirty="0" smtClean="0"/>
              <a:t>Likely additions</a:t>
            </a:r>
          </a:p>
          <a:p>
            <a:pPr lvl="3"/>
            <a:r>
              <a:rPr lang="nl-BE" sz="1800" dirty="0" smtClean="0"/>
              <a:t>New Task on </a:t>
            </a:r>
            <a:r>
              <a:rPr lang="en-GB" sz="1800" dirty="0"/>
              <a:t>Integrating bioenergy and other renewable energy </a:t>
            </a:r>
            <a:r>
              <a:rPr lang="en-GB" sz="1800" dirty="0" smtClean="0"/>
              <a:t>forms, </a:t>
            </a:r>
            <a:r>
              <a:rPr lang="nl-BE" sz="1600" dirty="0" smtClean="0"/>
              <a:t>BioCCU/S</a:t>
            </a:r>
          </a:p>
          <a:p>
            <a:pPr lvl="2"/>
            <a:r>
              <a:rPr lang="nl-BE" sz="1800" dirty="0" smtClean="0"/>
              <a:t>Intertask work on </a:t>
            </a:r>
          </a:p>
          <a:p>
            <a:pPr lvl="3"/>
            <a:r>
              <a:rPr lang="nl-BE" sz="1600" dirty="0" smtClean="0"/>
              <a:t>Sustainability governance, techno-economics, acceptance/socio-economic impacts, …</a:t>
            </a:r>
            <a:endParaRPr lang="nl-BE" sz="1800"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11</a:t>
            </a:fld>
            <a:endParaRPr lang="en-US" dirty="0"/>
          </a:p>
        </p:txBody>
      </p:sp>
      <p:pic>
        <p:nvPicPr>
          <p:cNvPr id="5" name="Afbeelding 4" descr="glass.bmp"/>
          <p:cNvPicPr>
            <a:picLocks noChangeAspect="1"/>
          </p:cNvPicPr>
          <p:nvPr/>
        </p:nvPicPr>
        <p:blipFill>
          <a:blip r:embed="rId2" cstate="print"/>
          <a:stretch>
            <a:fillRect/>
          </a:stretch>
        </p:blipFill>
        <p:spPr>
          <a:xfrm>
            <a:off x="6959699" y="5607661"/>
            <a:ext cx="2160240" cy="1240677"/>
          </a:xfrm>
          <a:prstGeom prst="rect">
            <a:avLst/>
          </a:prstGeom>
        </p:spPr>
      </p:pic>
    </p:spTree>
    <p:extLst>
      <p:ext uri="{BB962C8B-B14F-4D97-AF65-F5344CB8AC3E}">
        <p14:creationId xmlns:p14="http://schemas.microsoft.com/office/powerpoint/2010/main" val="2593776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398" y="0"/>
            <a:ext cx="1654174" cy="269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23999" y="652198"/>
            <a:ext cx="7371154" cy="916672"/>
          </a:xfrm>
        </p:spPr>
        <p:txBody>
          <a:bodyPr/>
          <a:lstStyle/>
          <a:p>
            <a:r>
              <a:rPr lang="en-US" dirty="0" smtClean="0">
                <a:solidFill>
                  <a:srgbClr val="004832"/>
                </a:solidFill>
              </a:rPr>
              <a:t>End of Triennium Event 2018</a:t>
            </a:r>
            <a:endParaRPr lang="en-US" dirty="0">
              <a:solidFill>
                <a:srgbClr val="004832"/>
              </a:solidFill>
            </a:endParaRPr>
          </a:p>
        </p:txBody>
      </p:sp>
      <p:sp>
        <p:nvSpPr>
          <p:cNvPr id="3" name="Content Placeholder 2"/>
          <p:cNvSpPr>
            <a:spLocks noGrp="1"/>
          </p:cNvSpPr>
          <p:nvPr>
            <p:ph idx="1"/>
          </p:nvPr>
        </p:nvSpPr>
        <p:spPr>
          <a:xfrm>
            <a:off x="1151418" y="1803273"/>
            <a:ext cx="7704856" cy="4389517"/>
          </a:xfrm>
        </p:spPr>
        <p:txBody>
          <a:bodyPr/>
          <a:lstStyle/>
          <a:p>
            <a:r>
              <a:rPr lang="en-US" sz="2000" b="1" dirty="0" smtClean="0"/>
              <a:t>San </a:t>
            </a:r>
            <a:r>
              <a:rPr lang="en-US" sz="2000" b="1" dirty="0"/>
              <a:t>Francisco, </a:t>
            </a:r>
            <a:r>
              <a:rPr lang="en-US" sz="2000" b="1" dirty="0" smtClean="0"/>
              <a:t>November 5-9, 2018 </a:t>
            </a:r>
            <a:r>
              <a:rPr lang="en-US" sz="2000" dirty="0" smtClean="0"/>
              <a:t> </a:t>
            </a:r>
          </a:p>
          <a:p>
            <a:pPr lvl="1"/>
            <a:r>
              <a:rPr lang="en-US" sz="2000" dirty="0" smtClean="0"/>
              <a:t>Monday - IEA Bioenergy Task Meetings </a:t>
            </a:r>
          </a:p>
          <a:p>
            <a:pPr lvl="1"/>
            <a:r>
              <a:rPr lang="en-US" sz="2000" dirty="0" smtClean="0"/>
              <a:t>Monday/Tuesday - IEA </a:t>
            </a:r>
            <a:r>
              <a:rPr lang="en-US" sz="2000" dirty="0"/>
              <a:t>Bioenergy </a:t>
            </a:r>
            <a:r>
              <a:rPr lang="en-US" sz="2000" dirty="0" smtClean="0"/>
              <a:t>Executive Committee </a:t>
            </a:r>
          </a:p>
          <a:p>
            <a:r>
              <a:rPr lang="en-US" sz="2000" b="1" dirty="0" smtClean="0"/>
              <a:t>ABLC Conference Events – November 7-9</a:t>
            </a:r>
          </a:p>
          <a:p>
            <a:pPr lvl="1"/>
            <a:r>
              <a:rPr lang="en-US" sz="2000" dirty="0" smtClean="0"/>
              <a:t>Wednesday - IEA Bioenergy - End of Triennium Program</a:t>
            </a:r>
          </a:p>
          <a:p>
            <a:pPr lvl="2"/>
            <a:r>
              <a:rPr lang="en-US" sz="2000" dirty="0" smtClean="0"/>
              <a:t>Evening International Session with Biofuture Platform, below50, IRENA, …</a:t>
            </a:r>
          </a:p>
          <a:p>
            <a:pPr lvl="1"/>
            <a:r>
              <a:rPr lang="en-US" sz="2000" dirty="0" smtClean="0"/>
              <a:t>Thursday - ABLC Program</a:t>
            </a:r>
          </a:p>
          <a:p>
            <a:pPr lvl="1"/>
            <a:r>
              <a:rPr lang="en-US" sz="2000" dirty="0" smtClean="0"/>
              <a:t>Friday - US DOE Bioenergy Program</a:t>
            </a:r>
            <a:endParaRPr lang="en-US" sz="2000"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12</a:t>
            </a:fld>
            <a:endParaRPr lang="en-US" dirty="0">
              <a:solidFill>
                <a:prstClr val="white"/>
              </a:solidFill>
              <a:latin typeface="Verdana"/>
            </a:endParaRPr>
          </a:p>
        </p:txBody>
      </p:sp>
      <p:pic>
        <p:nvPicPr>
          <p:cNvPr id="7" name="Picture 6" descr="cid:577B9A11-6FEB-48F5-B4AB-96A1184AB51C@attlocal.net"/>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22361" y="278564"/>
            <a:ext cx="4399915" cy="712470"/>
          </a:xfrm>
          <a:prstGeom prst="rect">
            <a:avLst/>
          </a:prstGeom>
          <a:noFill/>
          <a:ln>
            <a:no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1418" y="5720994"/>
            <a:ext cx="3159969" cy="641754"/>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6"/>
          <a:stretch>
            <a:fillRect/>
          </a:stretch>
        </p:blipFill>
        <p:spPr>
          <a:xfrm>
            <a:off x="4753323" y="5720994"/>
            <a:ext cx="3320341" cy="641754"/>
          </a:xfrm>
          <a:prstGeom prst="rect">
            <a:avLst/>
          </a:prstGeom>
        </p:spPr>
      </p:pic>
    </p:spTree>
    <p:extLst>
      <p:ext uri="{BB962C8B-B14F-4D97-AF65-F5344CB8AC3E}">
        <p14:creationId xmlns:p14="http://schemas.microsoft.com/office/powerpoint/2010/main" val="355703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745045" cy="701518"/>
          </a:xfrm>
        </p:spPr>
        <p:txBody>
          <a:bodyPr/>
          <a:lstStyle/>
          <a:p>
            <a:r>
              <a:rPr lang="en-US" dirty="0" smtClean="0">
                <a:cs typeface="Verdana"/>
              </a:rPr>
              <a:t>State of Industry Updates</a:t>
            </a:r>
            <a:endParaRPr lang="en-US" dirty="0">
              <a:cs typeface="Verdana"/>
            </a:endParaRPr>
          </a:p>
        </p:txBody>
      </p:sp>
      <p:sp>
        <p:nvSpPr>
          <p:cNvPr id="3" name="Content Placeholder 2"/>
          <p:cNvSpPr>
            <a:spLocks noGrp="1"/>
          </p:cNvSpPr>
          <p:nvPr>
            <p:ph idx="1"/>
          </p:nvPr>
        </p:nvSpPr>
        <p:spPr>
          <a:xfrm>
            <a:off x="1187624" y="1124744"/>
            <a:ext cx="7056784" cy="3471497"/>
          </a:xfrm>
        </p:spPr>
        <p:txBody>
          <a:bodyPr/>
          <a:lstStyle/>
          <a:p>
            <a:pPr>
              <a:lnSpc>
                <a:spcPct val="80000"/>
              </a:lnSpc>
              <a:spcAft>
                <a:spcPts val="554"/>
              </a:spcAft>
            </a:pPr>
            <a:r>
              <a:rPr lang="en-US" sz="2000" dirty="0"/>
              <a:t>International Civil Aviation </a:t>
            </a:r>
            <a:r>
              <a:rPr lang="en-US" sz="2000" dirty="0" err="1"/>
              <a:t>Organisation</a:t>
            </a:r>
            <a:r>
              <a:rPr lang="en-US" sz="2000" dirty="0"/>
              <a:t> (</a:t>
            </a:r>
            <a:r>
              <a:rPr lang="en-US" sz="2000" dirty="0" smtClean="0"/>
              <a:t>ICAO)</a:t>
            </a:r>
          </a:p>
          <a:p>
            <a:pPr lvl="1">
              <a:lnSpc>
                <a:spcPct val="80000"/>
              </a:lnSpc>
              <a:spcAft>
                <a:spcPts val="800"/>
              </a:spcAft>
            </a:pPr>
            <a:r>
              <a:rPr lang="en-US" sz="2000" dirty="0" smtClean="0"/>
              <a:t>Global </a:t>
            </a:r>
            <a:r>
              <a:rPr lang="en-US" sz="2000" dirty="0"/>
              <a:t>agreement on </a:t>
            </a:r>
            <a:r>
              <a:rPr lang="en-US" sz="2000" dirty="0" smtClean="0"/>
              <a:t>first </a:t>
            </a:r>
            <a:r>
              <a:rPr lang="en-US" sz="2000" dirty="0"/>
              <a:t>regulation of emissions within the sector</a:t>
            </a:r>
            <a:endParaRPr lang="en-IE" sz="2000" dirty="0" smtClean="0"/>
          </a:p>
          <a:p>
            <a:pPr>
              <a:lnSpc>
                <a:spcPct val="80000"/>
              </a:lnSpc>
              <a:spcAft>
                <a:spcPts val="800"/>
              </a:spcAft>
            </a:pPr>
            <a:r>
              <a:rPr lang="en-US" sz="2000" dirty="0"/>
              <a:t>Global wood pellet production and </a:t>
            </a:r>
            <a:r>
              <a:rPr lang="en-US" sz="2000" dirty="0" smtClean="0"/>
              <a:t>consumption grows</a:t>
            </a:r>
            <a:endParaRPr lang="en-IE" sz="2000" dirty="0" smtClean="0"/>
          </a:p>
          <a:p>
            <a:pPr>
              <a:lnSpc>
                <a:spcPct val="80000"/>
              </a:lnSpc>
              <a:spcAft>
                <a:spcPts val="800"/>
              </a:spcAft>
            </a:pPr>
            <a:r>
              <a:rPr lang="en-IE" sz="2000" dirty="0" smtClean="0"/>
              <a:t>Brazil - </a:t>
            </a:r>
            <a:r>
              <a:rPr lang="en-US" sz="2000" dirty="0" smtClean="0"/>
              <a:t>Created </a:t>
            </a:r>
            <a:r>
              <a:rPr lang="en-US" sz="2000" dirty="0"/>
              <a:t>a </a:t>
            </a:r>
            <a:r>
              <a:rPr lang="en-US" sz="2000" dirty="0" smtClean="0"/>
              <a:t>new national </a:t>
            </a:r>
            <a:r>
              <a:rPr lang="en-US" sz="2000" dirty="0"/>
              <a:t>biofuels policy, </a:t>
            </a:r>
            <a:r>
              <a:rPr lang="en-US" sz="2000" dirty="0" smtClean="0"/>
              <a:t>RenovaBio </a:t>
            </a:r>
            <a:endParaRPr lang="en-IE" sz="2000" dirty="0" smtClean="0"/>
          </a:p>
          <a:p>
            <a:pPr>
              <a:lnSpc>
                <a:spcPct val="80000"/>
              </a:lnSpc>
              <a:spcAft>
                <a:spcPts val="800"/>
              </a:spcAft>
            </a:pPr>
            <a:r>
              <a:rPr lang="en-IE" sz="2000" dirty="0" smtClean="0"/>
              <a:t>China – 10% Ethanol blending by 2020</a:t>
            </a:r>
          </a:p>
          <a:p>
            <a:pPr>
              <a:lnSpc>
                <a:spcPct val="80000"/>
              </a:lnSpc>
              <a:spcAft>
                <a:spcPts val="800"/>
              </a:spcAft>
            </a:pPr>
            <a:r>
              <a:rPr lang="en-IE" sz="2000" dirty="0" smtClean="0"/>
              <a:t>India </a:t>
            </a:r>
            <a:r>
              <a:rPr lang="en-IE" sz="2000" dirty="0"/>
              <a:t>– 10% Ethanol </a:t>
            </a:r>
            <a:r>
              <a:rPr lang="en-IE" sz="2000" dirty="0" smtClean="0"/>
              <a:t>planned </a:t>
            </a:r>
          </a:p>
          <a:p>
            <a:pPr>
              <a:lnSpc>
                <a:spcPct val="80000"/>
              </a:lnSpc>
              <a:spcAft>
                <a:spcPts val="800"/>
              </a:spcAft>
            </a:pPr>
            <a:r>
              <a:rPr lang="en-IE" sz="2000" dirty="0" smtClean="0"/>
              <a:t>Europe </a:t>
            </a:r>
          </a:p>
          <a:p>
            <a:pPr lvl="1">
              <a:lnSpc>
                <a:spcPct val="80000"/>
              </a:lnSpc>
              <a:spcAft>
                <a:spcPts val="800"/>
              </a:spcAft>
            </a:pPr>
            <a:r>
              <a:rPr lang="en-IE" sz="2000" dirty="0" smtClean="0"/>
              <a:t>Clariant to build new plant in Romania</a:t>
            </a:r>
          </a:p>
          <a:p>
            <a:pPr lvl="1">
              <a:lnSpc>
                <a:spcPct val="80000"/>
              </a:lnSpc>
              <a:spcAft>
                <a:spcPts val="800"/>
              </a:spcAft>
            </a:pPr>
            <a:r>
              <a:rPr lang="en-IE" sz="2000" dirty="0" smtClean="0"/>
              <a:t>Enerkem to build in Netherlands</a:t>
            </a:r>
          </a:p>
          <a:p>
            <a:pPr lvl="1">
              <a:lnSpc>
                <a:spcPct val="80000"/>
              </a:lnSpc>
              <a:spcAft>
                <a:spcPts val="800"/>
              </a:spcAft>
            </a:pPr>
            <a:r>
              <a:rPr lang="en-US" sz="2000" dirty="0"/>
              <a:t>Silva Green Fuel AS </a:t>
            </a:r>
            <a:r>
              <a:rPr lang="en-US" sz="2000" dirty="0" smtClean="0"/>
              <a:t>to build in </a:t>
            </a:r>
            <a:r>
              <a:rPr lang="en-US" sz="2000" dirty="0"/>
              <a:t>Norway</a:t>
            </a:r>
            <a:endParaRPr lang="en-IE" sz="2000" dirty="0" smtClean="0"/>
          </a:p>
          <a:p>
            <a:pPr>
              <a:lnSpc>
                <a:spcPct val="80000"/>
              </a:lnSpc>
              <a:spcAft>
                <a:spcPts val="800"/>
              </a:spcAft>
            </a:pPr>
            <a:r>
              <a:rPr lang="en-IE" sz="2000" dirty="0" smtClean="0"/>
              <a:t>USA</a:t>
            </a:r>
          </a:p>
          <a:p>
            <a:pPr lvl="1">
              <a:lnSpc>
                <a:spcPct val="80000"/>
              </a:lnSpc>
              <a:spcAft>
                <a:spcPts val="800"/>
              </a:spcAft>
            </a:pPr>
            <a:r>
              <a:rPr lang="en-IE" sz="2000" dirty="0" smtClean="0"/>
              <a:t>POET </a:t>
            </a:r>
          </a:p>
          <a:p>
            <a:pPr lvl="1">
              <a:lnSpc>
                <a:spcPct val="80000"/>
              </a:lnSpc>
              <a:spcAft>
                <a:spcPts val="800"/>
              </a:spcAft>
            </a:pPr>
            <a:r>
              <a:rPr lang="en-IE" sz="2000" dirty="0" smtClean="0"/>
              <a:t>New Plants - Aemetis, Red Rock Biofuels, </a:t>
            </a:r>
            <a:r>
              <a:rPr lang="en-IE" sz="2000" dirty="0" err="1" smtClean="0"/>
              <a:t>Fulcum</a:t>
            </a:r>
            <a:endParaRPr lang="en-IE" sz="2000" dirty="0" smtClean="0"/>
          </a:p>
          <a:p>
            <a:pPr>
              <a:lnSpc>
                <a:spcPct val="80000"/>
              </a:lnSpc>
              <a:spcAft>
                <a:spcPts val="554"/>
              </a:spcAft>
            </a:pPr>
            <a:endParaRPr lang="en-IE" sz="2000" dirty="0" smtClean="0"/>
          </a:p>
        </p:txBody>
      </p:sp>
      <p:sp>
        <p:nvSpPr>
          <p:cNvPr id="4" name="Slide Number Placeholder 3"/>
          <p:cNvSpPr>
            <a:spLocks noGrp="1"/>
          </p:cNvSpPr>
          <p:nvPr>
            <p:ph type="sldNum" sz="quarter" idx="4"/>
          </p:nvPr>
        </p:nvSpPr>
        <p:spPr/>
        <p:txBody>
          <a:bodyPr/>
          <a:lstStyle/>
          <a:p>
            <a:fld id="{DB7CB12E-BAB3-9648-8703-2FA9B219B3B1}" type="slidenum">
              <a:rPr lang="en-US" smtClean="0"/>
              <a:pPr/>
              <a:t>13</a:t>
            </a:fld>
            <a:endParaRPr lang="en-US" dirty="0"/>
          </a:p>
        </p:txBody>
      </p:sp>
    </p:spTree>
    <p:extLst>
      <p:ext uri="{BB962C8B-B14F-4D97-AF65-F5344CB8AC3E}">
        <p14:creationId xmlns:p14="http://schemas.microsoft.com/office/powerpoint/2010/main" val="1790944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777" y="-415632"/>
            <a:ext cx="7200000" cy="1210887"/>
          </a:xfrm>
        </p:spPr>
        <p:txBody>
          <a:bodyPr/>
          <a:lstStyle/>
          <a:p>
            <a:r>
              <a:rPr lang="en-US" dirty="0" smtClean="0"/>
              <a:t>POET-DSM</a:t>
            </a:r>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14</a:t>
            </a:fld>
            <a:endParaRPr lang="en-US" dirty="0">
              <a:solidFill>
                <a:prstClr val="white"/>
              </a:solidFill>
              <a:latin typeface="Verdana"/>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343" y="908720"/>
            <a:ext cx="8128870" cy="3810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815" y="4832185"/>
            <a:ext cx="3043925" cy="2025815"/>
          </a:xfrm>
          <a:prstGeom prst="rect">
            <a:avLst/>
          </a:prstGeom>
        </p:spPr>
      </p:pic>
    </p:spTree>
    <p:extLst>
      <p:ext uri="{BB962C8B-B14F-4D97-AF65-F5344CB8AC3E}">
        <p14:creationId xmlns:p14="http://schemas.microsoft.com/office/powerpoint/2010/main" val="2145498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095" y="385276"/>
            <a:ext cx="7200000" cy="1210887"/>
          </a:xfrm>
        </p:spPr>
        <p:txBody>
          <a:bodyPr/>
          <a:lstStyle/>
          <a:p>
            <a:r>
              <a:rPr lang="en-US" dirty="0" smtClean="0">
                <a:solidFill>
                  <a:srgbClr val="002060"/>
                </a:solidFill>
              </a:rPr>
              <a:t>Opportunities for Growth</a:t>
            </a:r>
            <a:r>
              <a:rPr lang="en-US" dirty="0" smtClean="0">
                <a:solidFill>
                  <a:srgbClr val="002060"/>
                </a:solidFill>
                <a:latin typeface="Calibri" panose="020F0502020204030204" pitchFamily="34" charset="0"/>
              </a:rPr>
              <a:t>: </a:t>
            </a:r>
            <a:br>
              <a:rPr lang="en-US" dirty="0" smtClean="0">
                <a:solidFill>
                  <a:srgbClr val="002060"/>
                </a:solidFill>
                <a:latin typeface="Calibri" panose="020F0502020204030204" pitchFamily="34" charset="0"/>
              </a:rPr>
            </a:br>
            <a:r>
              <a:rPr lang="en-US" dirty="0" smtClean="0">
                <a:solidFill>
                  <a:srgbClr val="002060"/>
                </a:solidFill>
                <a:latin typeface="Calibri" panose="020F0502020204030204" pitchFamily="34" charset="0"/>
              </a:rPr>
              <a:t>Linking Multi-lateral Efforts</a:t>
            </a:r>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15</a:t>
            </a:fld>
            <a:endParaRPr lang="en-US" dirty="0">
              <a:solidFill>
                <a:prstClr val="white"/>
              </a:solidFill>
              <a:latin typeface="Verdana"/>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138114" y="2500489"/>
            <a:ext cx="1552575" cy="733425"/>
          </a:xfrm>
          <a:prstGeom prst="rect">
            <a:avLst/>
          </a:prstGeom>
          <a:noFill/>
        </p:spPr>
      </p:pic>
      <p:pic>
        <p:nvPicPr>
          <p:cNvPr id="6" name="Picture 5" descr="P:\IA-42\Mission Innovation\Presentations and logos\Logos\MI logo no background.png"/>
          <p:cNvPicPr/>
          <p:nvPr/>
        </p:nvPicPr>
        <p:blipFill rotWithShape="1">
          <a:blip r:embed="rId3" cstate="print">
            <a:extLst>
              <a:ext uri="{28A0092B-C50C-407E-A947-70E740481C1C}">
                <a14:useLocalDpi xmlns:a14="http://schemas.microsoft.com/office/drawing/2010/main" val="0"/>
              </a:ext>
            </a:extLst>
          </a:blip>
          <a:srcRect b="15962"/>
          <a:stretch/>
        </p:blipFill>
        <p:spPr bwMode="auto">
          <a:xfrm>
            <a:off x="3969967" y="4445761"/>
            <a:ext cx="2219325" cy="37338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7423437" y="2474920"/>
            <a:ext cx="1276350" cy="599440"/>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9864" y="4391376"/>
            <a:ext cx="2293640" cy="54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descr="Technology Roadmap: Biofuels for Transport">
            <a:hlinkClick r:id="rId6"/>
          </p:cNvPr>
          <p:cNvPicPr>
            <a:picLocks noChangeAspect="1" noChangeArrowheads="1"/>
          </p:cNvPicPr>
          <p:nvPr/>
        </p:nvPicPr>
        <p:blipFill>
          <a:blip r:embed="rId7" cstate="print"/>
          <a:srcRect/>
          <a:stretch>
            <a:fillRect/>
          </a:stretch>
        </p:blipFill>
        <p:spPr bwMode="auto">
          <a:xfrm>
            <a:off x="2953998" y="2272154"/>
            <a:ext cx="756582" cy="1066657"/>
          </a:xfrm>
          <a:prstGeom prst="rect">
            <a:avLst/>
          </a:prstGeom>
          <a:noFill/>
        </p:spPr>
      </p:pic>
      <p:pic>
        <p:nvPicPr>
          <p:cNvPr id="10" name="Picture 6" descr="Technology Roadmap: Bioenergy for Heat and Power ">
            <a:hlinkClick r:id="rId8"/>
          </p:cNvPr>
          <p:cNvPicPr>
            <a:picLocks noChangeAspect="1" noChangeArrowheads="1"/>
          </p:cNvPicPr>
          <p:nvPr/>
        </p:nvPicPr>
        <p:blipFill>
          <a:blip r:embed="rId9" cstate="print"/>
          <a:srcRect/>
          <a:stretch>
            <a:fillRect/>
          </a:stretch>
        </p:blipFill>
        <p:spPr bwMode="auto">
          <a:xfrm>
            <a:off x="6170997" y="2266524"/>
            <a:ext cx="847199" cy="1201356"/>
          </a:xfrm>
          <a:prstGeom prst="rect">
            <a:avLst/>
          </a:prstGeom>
          <a:noFill/>
        </p:spPr>
      </p:pic>
      <p:pic>
        <p:nvPicPr>
          <p:cNvPr id="11"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41757" y="2607953"/>
            <a:ext cx="15240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60321" y="4304443"/>
            <a:ext cx="1839466" cy="72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ounded Rectangle 12"/>
          <p:cNvSpPr/>
          <p:nvPr/>
        </p:nvSpPr>
        <p:spPr>
          <a:xfrm>
            <a:off x="949537" y="2176427"/>
            <a:ext cx="8108441" cy="1258112"/>
          </a:xfrm>
          <a:prstGeom prst="round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949537" y="4209813"/>
            <a:ext cx="8080284" cy="1451435"/>
          </a:xfrm>
          <a:prstGeom prst="round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Up-Down Arrow 14"/>
          <p:cNvSpPr/>
          <p:nvPr/>
        </p:nvSpPr>
        <p:spPr>
          <a:xfrm>
            <a:off x="4773095" y="3501007"/>
            <a:ext cx="346589" cy="70880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2"/>
          <p:cNvSpPr txBox="1">
            <a:spLocks/>
          </p:cNvSpPr>
          <p:nvPr/>
        </p:nvSpPr>
        <p:spPr bwMode="auto">
          <a:xfrm>
            <a:off x="949537" y="4985180"/>
            <a:ext cx="808028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lvl1pPr algn="l" rtl="0" eaLnBrk="1" fontAlgn="base" hangingPunct="1">
              <a:spcBef>
                <a:spcPct val="0"/>
              </a:spcBef>
              <a:spcAft>
                <a:spcPct val="0"/>
              </a:spcAft>
              <a:defRPr kumimoji="1" sz="3600" b="1">
                <a:solidFill>
                  <a:schemeClr val="bg2"/>
                </a:solidFill>
                <a:latin typeface="Calibri" pitchFamily="34" charset="0"/>
                <a:ea typeface="+mj-ea"/>
                <a:cs typeface="+mj-cs"/>
              </a:defRPr>
            </a:lvl1pPr>
            <a:lvl2pPr algn="l" rtl="0" eaLnBrk="1" fontAlgn="base" hangingPunct="1">
              <a:spcBef>
                <a:spcPct val="0"/>
              </a:spcBef>
              <a:spcAft>
                <a:spcPct val="0"/>
              </a:spcAft>
              <a:defRPr kumimoji="1" sz="3600" b="1">
                <a:solidFill>
                  <a:schemeClr val="bg2"/>
                </a:solidFill>
                <a:latin typeface="Calibri" charset="0"/>
              </a:defRPr>
            </a:lvl2pPr>
            <a:lvl3pPr algn="l" rtl="0" eaLnBrk="1" fontAlgn="base" hangingPunct="1">
              <a:spcBef>
                <a:spcPct val="0"/>
              </a:spcBef>
              <a:spcAft>
                <a:spcPct val="0"/>
              </a:spcAft>
              <a:defRPr kumimoji="1" sz="3600" b="1">
                <a:solidFill>
                  <a:schemeClr val="bg2"/>
                </a:solidFill>
                <a:latin typeface="Calibri" charset="0"/>
              </a:defRPr>
            </a:lvl3pPr>
            <a:lvl4pPr algn="l" rtl="0" eaLnBrk="1" fontAlgn="base" hangingPunct="1">
              <a:spcBef>
                <a:spcPct val="0"/>
              </a:spcBef>
              <a:spcAft>
                <a:spcPct val="0"/>
              </a:spcAft>
              <a:defRPr kumimoji="1" sz="3600" b="1">
                <a:solidFill>
                  <a:schemeClr val="bg2"/>
                </a:solidFill>
                <a:latin typeface="Calibri" charset="0"/>
              </a:defRPr>
            </a:lvl4pPr>
            <a:lvl5pPr algn="l" rtl="0" eaLnBrk="1" fontAlgn="base" hangingPunct="1">
              <a:spcBef>
                <a:spcPct val="0"/>
              </a:spcBef>
              <a:spcAft>
                <a:spcPct val="0"/>
              </a:spcAft>
              <a:defRPr kumimoji="1" sz="3600" b="1">
                <a:solidFill>
                  <a:schemeClr val="bg2"/>
                </a:solidFill>
                <a:latin typeface="Calibri" charset="0"/>
              </a:defRPr>
            </a:lvl5pPr>
            <a:lvl6pPr marL="457200" algn="l" rtl="0" eaLnBrk="1" fontAlgn="base" hangingPunct="1">
              <a:spcBef>
                <a:spcPct val="0"/>
              </a:spcBef>
              <a:spcAft>
                <a:spcPct val="0"/>
              </a:spcAft>
              <a:defRPr kumimoji="1" sz="3500">
                <a:solidFill>
                  <a:srgbClr val="003366"/>
                </a:solidFill>
                <a:latin typeface="Arial Black" pitchFamily="34" charset="0"/>
              </a:defRPr>
            </a:lvl6pPr>
            <a:lvl7pPr marL="914400" algn="l" rtl="0" eaLnBrk="1" fontAlgn="base" hangingPunct="1">
              <a:spcBef>
                <a:spcPct val="0"/>
              </a:spcBef>
              <a:spcAft>
                <a:spcPct val="0"/>
              </a:spcAft>
              <a:defRPr kumimoji="1" sz="3500">
                <a:solidFill>
                  <a:srgbClr val="003366"/>
                </a:solidFill>
                <a:latin typeface="Arial Black" pitchFamily="34" charset="0"/>
              </a:defRPr>
            </a:lvl7pPr>
            <a:lvl8pPr marL="1371600" algn="l" rtl="0" eaLnBrk="1" fontAlgn="base" hangingPunct="1">
              <a:spcBef>
                <a:spcPct val="0"/>
              </a:spcBef>
              <a:spcAft>
                <a:spcPct val="0"/>
              </a:spcAft>
              <a:defRPr kumimoji="1" sz="3500">
                <a:solidFill>
                  <a:srgbClr val="003366"/>
                </a:solidFill>
                <a:latin typeface="Arial Black" pitchFamily="34" charset="0"/>
              </a:defRPr>
            </a:lvl8pPr>
            <a:lvl9pPr marL="1828800" algn="l" rtl="0" eaLnBrk="1" fontAlgn="base" hangingPunct="1">
              <a:spcBef>
                <a:spcPct val="0"/>
              </a:spcBef>
              <a:spcAft>
                <a:spcPct val="0"/>
              </a:spcAft>
              <a:defRPr kumimoji="1" sz="3500">
                <a:solidFill>
                  <a:srgbClr val="003366"/>
                </a:solidFill>
                <a:latin typeface="Arial Black" pitchFamily="34" charset="0"/>
              </a:defRPr>
            </a:lvl9pPr>
          </a:lstStyle>
          <a:p>
            <a:pPr algn="ctr"/>
            <a:r>
              <a:rPr lang="en-US" sz="2800" kern="0" dirty="0" smtClean="0">
                <a:solidFill>
                  <a:srgbClr val="002060"/>
                </a:solidFill>
              </a:rPr>
              <a:t>below50/WBCSD                   GBEP       RSB       IDBs </a:t>
            </a:r>
            <a:endParaRPr lang="en-US" sz="2800" kern="0" dirty="0">
              <a:solidFill>
                <a:srgbClr val="002060"/>
              </a:solidFill>
            </a:endParaRPr>
          </a:p>
        </p:txBody>
      </p:sp>
      <p:pic>
        <p:nvPicPr>
          <p:cNvPr id="17" name="Picture 11" descr="https://upload.wikimedia.org/wikipedia/commons/thumb/d/db/FAO_logo.svg/1000px-FAO_logo.svg.png">
            <a:hlinkClick r:id="rId12"/>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27482" y="4951842"/>
            <a:ext cx="676275" cy="676275"/>
          </a:xfrm>
          <a:prstGeom prst="rect">
            <a:avLst/>
          </a:prstGeom>
          <a:noFill/>
          <a:ln>
            <a:noFill/>
          </a:ln>
        </p:spPr>
      </p:pic>
    </p:spTree>
    <p:extLst>
      <p:ext uri="{BB962C8B-B14F-4D97-AF65-F5344CB8AC3E}">
        <p14:creationId xmlns:p14="http://schemas.microsoft.com/office/powerpoint/2010/main" val="2775636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Conclusions</a:t>
            </a:r>
            <a:endParaRPr lang="en-US" dirty="0"/>
          </a:p>
        </p:txBody>
      </p:sp>
      <p:sp>
        <p:nvSpPr>
          <p:cNvPr id="3" name="Content Placeholder 2"/>
          <p:cNvSpPr>
            <a:spLocks noGrp="1"/>
          </p:cNvSpPr>
          <p:nvPr>
            <p:ph idx="1"/>
          </p:nvPr>
        </p:nvSpPr>
        <p:spPr>
          <a:xfrm>
            <a:off x="1358778" y="1532362"/>
            <a:ext cx="7200000" cy="4389517"/>
          </a:xfrm>
        </p:spPr>
        <p:txBody>
          <a:bodyPr/>
          <a:lstStyle/>
          <a:p>
            <a:pPr marL="316531" indent="-316531">
              <a:lnSpc>
                <a:spcPct val="80000"/>
              </a:lnSpc>
              <a:spcAft>
                <a:spcPts val="554"/>
              </a:spcAft>
              <a:buFontTx/>
              <a:buChar char="•"/>
            </a:pPr>
            <a:r>
              <a:rPr lang="en-GB" dirty="0"/>
              <a:t>Bioenergy has an important role </a:t>
            </a:r>
            <a:r>
              <a:rPr lang="en-GB" dirty="0" smtClean="0"/>
              <a:t>to play </a:t>
            </a:r>
          </a:p>
          <a:p>
            <a:pPr marL="532531" lvl="1" indent="-316531">
              <a:lnSpc>
                <a:spcPct val="80000"/>
              </a:lnSpc>
              <a:spcAft>
                <a:spcPts val="554"/>
              </a:spcAft>
              <a:buFontTx/>
              <a:buChar char="•"/>
            </a:pPr>
            <a:r>
              <a:rPr lang="en-GB" dirty="0" smtClean="0"/>
              <a:t>in </a:t>
            </a:r>
            <a:r>
              <a:rPr lang="en-GB" dirty="0"/>
              <a:t>expanding availability and </a:t>
            </a:r>
            <a:r>
              <a:rPr lang="en-GB" dirty="0" smtClean="0"/>
              <a:t>access </a:t>
            </a:r>
            <a:r>
              <a:rPr lang="en-GB" dirty="0"/>
              <a:t>to </a:t>
            </a:r>
            <a:r>
              <a:rPr lang="en-GB" dirty="0" smtClean="0"/>
              <a:t>robust and reliable energy systems </a:t>
            </a:r>
          </a:p>
          <a:p>
            <a:pPr marL="532531" lvl="1" indent="-316531">
              <a:lnSpc>
                <a:spcPct val="80000"/>
              </a:lnSpc>
              <a:spcAft>
                <a:spcPts val="554"/>
              </a:spcAft>
              <a:buFontTx/>
              <a:buChar char="•"/>
            </a:pPr>
            <a:r>
              <a:rPr lang="en-GB" dirty="0" smtClean="0"/>
              <a:t>and </a:t>
            </a:r>
            <a:r>
              <a:rPr lang="en-GB" dirty="0"/>
              <a:t>realising low carbon transportation</a:t>
            </a:r>
            <a:endParaRPr lang="en-IE" dirty="0"/>
          </a:p>
          <a:p>
            <a:pPr marL="316531" indent="-316531">
              <a:lnSpc>
                <a:spcPct val="80000"/>
              </a:lnSpc>
              <a:spcAft>
                <a:spcPts val="554"/>
              </a:spcAft>
              <a:buFontTx/>
              <a:buChar char="•"/>
            </a:pPr>
            <a:endParaRPr lang="en-NZ" sz="1100" dirty="0"/>
          </a:p>
          <a:p>
            <a:pPr marL="316531" indent="-316531">
              <a:lnSpc>
                <a:spcPct val="80000"/>
              </a:lnSpc>
              <a:spcAft>
                <a:spcPts val="554"/>
              </a:spcAft>
              <a:buFontTx/>
              <a:buChar char="•"/>
            </a:pPr>
            <a:r>
              <a:rPr lang="en-NZ" dirty="0"/>
              <a:t>IEA Bioenergy continues to provide crucial science based analysis to inform the international community </a:t>
            </a:r>
          </a:p>
          <a:p>
            <a:pPr marL="316531" indent="-316531">
              <a:lnSpc>
                <a:spcPct val="80000"/>
              </a:lnSpc>
              <a:spcAft>
                <a:spcPts val="554"/>
              </a:spcAft>
              <a:buFontTx/>
              <a:buChar char="•"/>
            </a:pPr>
            <a:endParaRPr lang="en-NZ" sz="1100" dirty="0"/>
          </a:p>
          <a:p>
            <a:pPr marL="316531" indent="-316531">
              <a:lnSpc>
                <a:spcPct val="80000"/>
              </a:lnSpc>
              <a:spcAft>
                <a:spcPts val="554"/>
              </a:spcAft>
              <a:buFontTx/>
              <a:buChar char="•"/>
            </a:pPr>
            <a:r>
              <a:rPr lang="en-NZ" dirty="0"/>
              <a:t>Methods for disseminating IEA Bioenergy messages are expanding with the use of webinars and social media</a:t>
            </a:r>
          </a:p>
          <a:p>
            <a:pPr marL="316531" indent="-316531">
              <a:lnSpc>
                <a:spcPct val="80000"/>
              </a:lnSpc>
              <a:spcAft>
                <a:spcPts val="554"/>
              </a:spcAft>
              <a:buFontTx/>
              <a:buChar char="•"/>
            </a:pPr>
            <a:endParaRPr lang="en-NZ" sz="1100" dirty="0"/>
          </a:p>
          <a:p>
            <a:pPr marL="316531" indent="-316531">
              <a:lnSpc>
                <a:spcPct val="80000"/>
              </a:lnSpc>
              <a:spcAft>
                <a:spcPts val="554"/>
              </a:spcAft>
              <a:buFontTx/>
              <a:buChar char="•"/>
            </a:pPr>
            <a:r>
              <a:rPr lang="en-NZ" dirty="0"/>
              <a:t>Collaboration with relevant international bodies is developing strongly</a:t>
            </a:r>
          </a:p>
          <a:p>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16</a:t>
            </a:fld>
            <a:endParaRPr lang="en-US" dirty="0">
              <a:solidFill>
                <a:prstClr val="white"/>
              </a:solidFill>
              <a:latin typeface="Verdana"/>
            </a:endParaRPr>
          </a:p>
        </p:txBody>
      </p:sp>
    </p:spTree>
    <p:extLst>
      <p:ext uri="{BB962C8B-B14F-4D97-AF65-F5344CB8AC3E}">
        <p14:creationId xmlns:p14="http://schemas.microsoft.com/office/powerpoint/2010/main" val="589129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5508104" y="3336298"/>
            <a:ext cx="2664296" cy="1768101"/>
          </a:xfrm>
        </p:spPr>
        <p:txBody>
          <a:bodyPr/>
          <a:lstStyle/>
          <a:p>
            <a:r>
              <a:rPr lang="en-US" i="1" dirty="0" smtClean="0">
                <a:hlinkClick r:id="rId2"/>
              </a:rPr>
              <a:t>Jim.Spaeth@ee.doe.gov</a:t>
            </a:r>
            <a:endParaRPr lang="en-US" i="1" dirty="0" smtClean="0"/>
          </a:p>
          <a:p>
            <a:r>
              <a:rPr lang="en-US" i="1" dirty="0" smtClean="0">
                <a:solidFill>
                  <a:schemeClr val="accent2"/>
                </a:solidFill>
              </a:rPr>
              <a:t>Phone: 01.720.356.1784</a:t>
            </a:r>
            <a:r>
              <a:rPr lang="en-US" i="1" dirty="0" smtClean="0"/>
              <a:t> </a:t>
            </a:r>
            <a:endParaRPr lang="en-US" i="1" dirty="0"/>
          </a:p>
        </p:txBody>
      </p:sp>
      <p:sp>
        <p:nvSpPr>
          <p:cNvPr id="3" name="Title 2"/>
          <p:cNvSpPr>
            <a:spLocks noGrp="1"/>
          </p:cNvSpPr>
          <p:nvPr>
            <p:ph type="title"/>
          </p:nvPr>
        </p:nvSpPr>
        <p:spPr>
          <a:xfrm>
            <a:off x="0" y="3676250"/>
            <a:ext cx="5184000" cy="3275999"/>
          </a:xfrm>
        </p:spPr>
        <p:txBody>
          <a:bodyPr/>
          <a:lstStyle/>
          <a:p>
            <a:r>
              <a:rPr lang="en-US" sz="4000" dirty="0" smtClean="0"/>
              <a:t>Thank you for your consideration</a:t>
            </a:r>
            <a:endParaRPr lang="en-US" sz="4000" dirty="0"/>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644" y="548680"/>
            <a:ext cx="3351747"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660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548680"/>
            <a:ext cx="7200000" cy="717150"/>
          </a:xfrm>
        </p:spPr>
        <p:txBody>
          <a:bodyPr/>
          <a:lstStyle/>
          <a:p>
            <a:r>
              <a:rPr lang="en-GB" dirty="0"/>
              <a:t>Annual Budget: </a:t>
            </a:r>
            <a:r>
              <a:rPr lang="en-GB" dirty="0" smtClean="0"/>
              <a:t>2018</a:t>
            </a:r>
            <a:endParaRPr lang="en-GB" sz="4431" dirty="0">
              <a:solidFill>
                <a:schemeClr val="tx2"/>
              </a:solidFill>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18</a:t>
            </a:fld>
            <a:endParaRPr lang="en-US" dirty="0"/>
          </a:p>
        </p:txBody>
      </p:sp>
      <p:graphicFrame>
        <p:nvGraphicFramePr>
          <p:cNvPr id="6" name="Group 5"/>
          <p:cNvGraphicFramePr>
            <a:graphicFrameLocks noGrp="1"/>
          </p:cNvGraphicFramePr>
          <p:nvPr>
            <p:extLst>
              <p:ext uri="{D42A27DB-BD31-4B8C-83A1-F6EECF244321}">
                <p14:modId xmlns:p14="http://schemas.microsoft.com/office/powerpoint/2010/main" val="103150943"/>
              </p:ext>
            </p:extLst>
          </p:nvPr>
        </p:nvGraphicFramePr>
        <p:xfrm>
          <a:off x="1835696" y="2744363"/>
          <a:ext cx="6300316" cy="2412830"/>
        </p:xfrm>
        <a:graphic>
          <a:graphicData uri="http://schemas.openxmlformats.org/drawingml/2006/table">
            <a:tbl>
              <a:tblPr/>
              <a:tblGrid>
                <a:gridCol w="4118889"/>
                <a:gridCol w="2181427"/>
              </a:tblGrid>
              <a:tr h="4393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21622D"/>
                          </a:solidFill>
                          <a:effectLst/>
                          <a:latin typeface="Arial" charset="0"/>
                        </a:rPr>
                        <a:t>Task Funds (10 Tasks)</a:t>
                      </a:r>
                      <a:endParaRPr kumimoji="0" lang="en-GB" sz="1800" b="0" i="0" u="none" strike="noStrike" cap="none" normalizeH="0" baseline="0" dirty="0" smtClean="0">
                        <a:ln>
                          <a:noFill/>
                        </a:ln>
                        <a:solidFill>
                          <a:srgbClr val="21622D"/>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1,368,990</a:t>
                      </a:r>
                      <a:endParaRPr kumimoji="0" lang="en-GB" sz="1800" b="0" i="0" u="none" strike="noStrike" cap="none" normalizeH="0" baseline="0" dirty="0" smtClean="0">
                        <a:ln>
                          <a:noFill/>
                        </a:ln>
                        <a:solidFill>
                          <a:schemeClr val="tx1"/>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3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21622D"/>
                          </a:solidFill>
                          <a:effectLst/>
                          <a:latin typeface="Arial" charset="0"/>
                        </a:rPr>
                        <a:t>Strategic Fund #</a:t>
                      </a:r>
                      <a:endParaRPr kumimoji="0" lang="en-GB" sz="1800" b="0" i="0" u="none" strike="noStrike" cap="none" normalizeH="0" baseline="0" dirty="0" smtClean="0">
                        <a:ln>
                          <a:noFill/>
                        </a:ln>
                        <a:solidFill>
                          <a:srgbClr val="21622D"/>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115,210</a:t>
                      </a:r>
                      <a:endParaRPr kumimoji="0" lang="en-GB" sz="1800" b="0" i="0" u="none" strike="noStrike" cap="none" normalizeH="0" baseline="0" dirty="0" smtClean="0">
                        <a:ln>
                          <a:noFill/>
                        </a:ln>
                        <a:solidFill>
                          <a:schemeClr val="tx1"/>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74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21622D"/>
                          </a:solidFill>
                          <a:effectLst/>
                          <a:latin typeface="Arial" charset="0"/>
                        </a:rPr>
                        <a:t>ExCo Secretariat Fund</a:t>
                      </a:r>
                      <a:endParaRPr kumimoji="0" lang="en-GB" sz="1800" b="0" i="0" u="none" strike="noStrike" cap="none" normalizeH="0" baseline="0" smtClean="0">
                        <a:ln>
                          <a:noFill/>
                        </a:ln>
                        <a:solidFill>
                          <a:srgbClr val="21622D"/>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219,000</a:t>
                      </a:r>
                      <a:endParaRPr kumimoji="0" lang="en-GB" sz="1800" b="0" i="0" u="none" strike="noStrike" cap="none" normalizeH="0" baseline="0" dirty="0" smtClean="0">
                        <a:ln>
                          <a:noFill/>
                        </a:ln>
                        <a:solidFill>
                          <a:schemeClr val="tx1"/>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74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21622D"/>
                          </a:solidFill>
                          <a:effectLst/>
                          <a:latin typeface="Arial" charset="0"/>
                        </a:rPr>
                        <a:t>Technical Coordinator Fund</a:t>
                      </a:r>
                      <a:endParaRPr kumimoji="0" lang="en-GB" sz="1800" b="0" i="0" u="none" strike="noStrike" cap="none" normalizeH="0" baseline="0" smtClean="0">
                        <a:ln>
                          <a:noFill/>
                        </a:ln>
                        <a:solidFill>
                          <a:srgbClr val="21622D"/>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77,700</a:t>
                      </a:r>
                      <a:endParaRPr kumimoji="0" lang="en-GB" sz="1800" b="0" i="0" u="none" strike="noStrike" cap="none" normalizeH="0" baseline="0" dirty="0" smtClean="0">
                        <a:ln>
                          <a:noFill/>
                        </a:ln>
                        <a:solidFill>
                          <a:schemeClr val="tx1"/>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3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21622D"/>
                          </a:solidFill>
                          <a:effectLst/>
                          <a:latin typeface="Arial" charset="0"/>
                        </a:rPr>
                        <a:t>Total</a:t>
                      </a:r>
                      <a:endParaRPr kumimoji="0" lang="en-GB" sz="1800" b="1" i="0" u="none" strike="noStrike" cap="none" normalizeH="0" baseline="0" dirty="0" smtClean="0">
                        <a:ln>
                          <a:noFill/>
                        </a:ln>
                        <a:solidFill>
                          <a:srgbClr val="21622D"/>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1,789,000</a:t>
                      </a:r>
                      <a:endParaRPr kumimoji="0" lang="en-GB" sz="1800" b="1" i="0" u="none" strike="noStrike" cap="none" normalizeH="0" baseline="0" dirty="0" smtClean="0">
                        <a:ln>
                          <a:noFill/>
                        </a:ln>
                        <a:solidFill>
                          <a:schemeClr val="tx1"/>
                        </a:solidFill>
                        <a:effectLst/>
                        <a:latin typeface="Arial" charset="0"/>
                      </a:endParaRPr>
                    </a:p>
                  </a:txBody>
                  <a:tcPr marT="42210" marB="422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Rectangle 25"/>
          <p:cNvSpPr>
            <a:spLocks noChangeArrowheads="1"/>
          </p:cNvSpPr>
          <p:nvPr/>
        </p:nvSpPr>
        <p:spPr bwMode="auto">
          <a:xfrm>
            <a:off x="2104405" y="5461271"/>
            <a:ext cx="6048375" cy="305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l"/>
            <a:r>
              <a:rPr lang="en-US" sz="1385" dirty="0"/>
              <a:t>#  the Strategic Fund is a component of the Task Funds. </a:t>
            </a:r>
            <a:endParaRPr lang="en-GB" sz="1385" dirty="0"/>
          </a:p>
        </p:txBody>
      </p:sp>
      <p:sp>
        <p:nvSpPr>
          <p:cNvPr id="10" name="Rectangle 26"/>
          <p:cNvSpPr>
            <a:spLocks noChangeArrowheads="1"/>
          </p:cNvSpPr>
          <p:nvPr/>
        </p:nvSpPr>
        <p:spPr bwMode="auto">
          <a:xfrm>
            <a:off x="1475656" y="1779848"/>
            <a:ext cx="7272338" cy="6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l"/>
            <a:r>
              <a:rPr lang="en-US" sz="1846" dirty="0"/>
              <a:t>The currency for the Technology Collaboration </a:t>
            </a:r>
            <a:r>
              <a:rPr lang="en-US" sz="1846" dirty="0" err="1"/>
              <a:t>Programme</a:t>
            </a:r>
            <a:r>
              <a:rPr lang="en-US" sz="1846" dirty="0"/>
              <a:t> is US dollars</a:t>
            </a:r>
            <a:endParaRPr lang="en-GB" sz="1846" dirty="0"/>
          </a:p>
        </p:txBody>
      </p:sp>
    </p:spTree>
    <p:extLst>
      <p:ext uri="{BB962C8B-B14F-4D97-AF65-F5344CB8AC3E}">
        <p14:creationId xmlns:p14="http://schemas.microsoft.com/office/powerpoint/2010/main" val="2600332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984" y="260648"/>
            <a:ext cx="1764748" cy="542712"/>
          </a:xfrm>
        </p:spPr>
        <p:txBody>
          <a:bodyPr/>
          <a:lstStyle/>
          <a:p>
            <a:r>
              <a:rPr lang="nl-BE" dirty="0" err="1" smtClean="0">
                <a:latin typeface="Calibri" panose="020F0502020204030204" pitchFamily="34" charset="0"/>
              </a:rPr>
              <a:t>Tasks</a:t>
            </a:r>
            <a:endParaRPr lang="nl-BE" dirty="0">
              <a:latin typeface="Calibri" panose="020F0502020204030204" pitchFamily="34" charset="0"/>
            </a:endParaRPr>
          </a:p>
        </p:txBody>
      </p:sp>
      <p:sp>
        <p:nvSpPr>
          <p:cNvPr id="3" name="Content Placeholder 2"/>
          <p:cNvSpPr>
            <a:spLocks noGrp="1"/>
          </p:cNvSpPr>
          <p:nvPr>
            <p:ph idx="1"/>
          </p:nvPr>
        </p:nvSpPr>
        <p:spPr>
          <a:xfrm>
            <a:off x="1176984" y="1100361"/>
            <a:ext cx="7754382" cy="5013788"/>
          </a:xfrm>
        </p:spPr>
        <p:txBody>
          <a:bodyPr/>
          <a:lstStyle/>
          <a:p>
            <a:pPr marL="0" indent="0">
              <a:spcBef>
                <a:spcPct val="20000"/>
              </a:spcBef>
              <a:buNone/>
            </a:pPr>
            <a:r>
              <a:rPr lang="en-US" altLang="nl-BE" sz="1800" dirty="0">
                <a:latin typeface="Calibri" panose="020F0502020204030204" pitchFamily="34" charset="0"/>
              </a:rPr>
              <a:t>Task 32 - Biomass </a:t>
            </a:r>
            <a:r>
              <a:rPr lang="en-US" altLang="nl-BE" sz="1800" b="1" dirty="0">
                <a:latin typeface="Calibri" panose="020F0502020204030204" pitchFamily="34" charset="0"/>
              </a:rPr>
              <a:t>Combustion</a:t>
            </a:r>
            <a:r>
              <a:rPr lang="en-US" altLang="nl-BE" sz="1800" dirty="0">
                <a:latin typeface="Calibri" panose="020F0502020204030204" pitchFamily="34" charset="0"/>
              </a:rPr>
              <a:t> and </a:t>
            </a:r>
            <a:r>
              <a:rPr lang="en-US" altLang="nl-BE" sz="1800" dirty="0" smtClean="0">
                <a:latin typeface="Calibri" panose="020F0502020204030204" pitchFamily="34" charset="0"/>
              </a:rPr>
              <a:t>Co-firing</a:t>
            </a:r>
          </a:p>
          <a:p>
            <a:pPr marL="0" indent="0">
              <a:spcBef>
                <a:spcPct val="20000"/>
              </a:spcBef>
              <a:buNone/>
            </a:pPr>
            <a:r>
              <a:rPr lang="en-US" altLang="nl-BE" sz="1800" dirty="0">
                <a:latin typeface="Calibri" panose="020F0502020204030204" pitchFamily="34" charset="0"/>
              </a:rPr>
              <a:t>Task 33 - </a:t>
            </a:r>
            <a:r>
              <a:rPr lang="en-US" altLang="nl-BE" sz="1800" b="1" dirty="0">
                <a:latin typeface="Calibri" panose="020F0502020204030204" pitchFamily="34" charset="0"/>
              </a:rPr>
              <a:t>Gasification</a:t>
            </a:r>
            <a:r>
              <a:rPr lang="en-US" altLang="nl-BE" sz="1800" dirty="0">
                <a:latin typeface="Calibri" panose="020F0502020204030204" pitchFamily="34" charset="0"/>
              </a:rPr>
              <a:t> of Biomass and Waste </a:t>
            </a:r>
            <a:endParaRPr lang="en-US" altLang="nl-BE" sz="1800" dirty="0" smtClean="0">
              <a:latin typeface="Calibri" panose="020F0502020204030204" pitchFamily="34" charset="0"/>
            </a:endParaRPr>
          </a:p>
          <a:p>
            <a:pPr marL="0" indent="0">
              <a:spcBef>
                <a:spcPct val="20000"/>
              </a:spcBef>
              <a:buNone/>
            </a:pPr>
            <a:r>
              <a:rPr lang="en-US" altLang="nl-BE" sz="1800" dirty="0">
                <a:latin typeface="Calibri" panose="020F0502020204030204" pitchFamily="34" charset="0"/>
              </a:rPr>
              <a:t>Task 34 - Direct Thermochemical </a:t>
            </a:r>
            <a:r>
              <a:rPr lang="en-US" altLang="nl-BE" sz="1800" b="1" dirty="0" smtClean="0">
                <a:latin typeface="Calibri" panose="020F0502020204030204" pitchFamily="34" charset="0"/>
              </a:rPr>
              <a:t>Liquefaction</a:t>
            </a:r>
          </a:p>
          <a:p>
            <a:pPr marL="0" indent="0">
              <a:spcBef>
                <a:spcPct val="20000"/>
              </a:spcBef>
              <a:buNone/>
            </a:pPr>
            <a:r>
              <a:rPr lang="en-US" altLang="nl-BE" sz="1800" dirty="0">
                <a:latin typeface="Calibri" panose="020F0502020204030204" pitchFamily="34" charset="0"/>
              </a:rPr>
              <a:t>Task 36 - Integrating Energy Recovery into Solid </a:t>
            </a:r>
            <a:r>
              <a:rPr lang="en-US" altLang="nl-BE" sz="1800" b="1" dirty="0">
                <a:latin typeface="Calibri" panose="020F0502020204030204" pitchFamily="34" charset="0"/>
              </a:rPr>
              <a:t>Waste</a:t>
            </a:r>
            <a:r>
              <a:rPr lang="en-US" altLang="nl-BE" sz="1800" dirty="0">
                <a:latin typeface="Calibri" panose="020F0502020204030204" pitchFamily="34" charset="0"/>
              </a:rPr>
              <a:t> Management Systems </a:t>
            </a:r>
            <a:endParaRPr lang="en-US" altLang="nl-BE" sz="1800" dirty="0" smtClean="0">
              <a:latin typeface="Calibri" panose="020F0502020204030204" pitchFamily="34" charset="0"/>
            </a:endParaRPr>
          </a:p>
          <a:p>
            <a:pPr marL="0" indent="0">
              <a:spcBef>
                <a:spcPct val="20000"/>
              </a:spcBef>
              <a:buNone/>
            </a:pPr>
            <a:r>
              <a:rPr lang="en-US" altLang="nl-BE" sz="1800" dirty="0">
                <a:latin typeface="Calibri" panose="020F0502020204030204" pitchFamily="34" charset="0"/>
              </a:rPr>
              <a:t>Task 37 - Energy from </a:t>
            </a:r>
            <a:r>
              <a:rPr lang="en-US" altLang="nl-BE" sz="1800" b="1" dirty="0">
                <a:latin typeface="Calibri" panose="020F0502020204030204" pitchFamily="34" charset="0"/>
              </a:rPr>
              <a:t>Biogas</a:t>
            </a:r>
            <a:r>
              <a:rPr lang="en-US" altLang="nl-BE" sz="1800" dirty="0">
                <a:latin typeface="Calibri" panose="020F0502020204030204" pitchFamily="34" charset="0"/>
              </a:rPr>
              <a:t> </a:t>
            </a:r>
            <a:endParaRPr lang="en-US" altLang="nl-BE" sz="1800" dirty="0" smtClean="0">
              <a:latin typeface="Calibri" panose="020F0502020204030204" pitchFamily="34" charset="0"/>
            </a:endParaRPr>
          </a:p>
          <a:p>
            <a:pPr marL="0" indent="0">
              <a:spcBef>
                <a:spcPct val="20000"/>
              </a:spcBef>
              <a:buNone/>
            </a:pPr>
            <a:r>
              <a:rPr lang="en-US" altLang="nl-BE" sz="1800" dirty="0">
                <a:latin typeface="Calibri" panose="020F0502020204030204" pitchFamily="34" charset="0"/>
              </a:rPr>
              <a:t>Task 38 - </a:t>
            </a:r>
            <a:r>
              <a:rPr lang="en-US" altLang="nl-BE" sz="1800" b="1" dirty="0">
                <a:latin typeface="Calibri" panose="020F0502020204030204" pitchFamily="34" charset="0"/>
              </a:rPr>
              <a:t>Climate Change Effects </a:t>
            </a:r>
            <a:r>
              <a:rPr lang="en-US" altLang="nl-BE" sz="1800" dirty="0">
                <a:latin typeface="Calibri" panose="020F0502020204030204" pitchFamily="34" charset="0"/>
              </a:rPr>
              <a:t>of Biomass and Bioenergy </a:t>
            </a:r>
            <a:r>
              <a:rPr lang="en-US" altLang="nl-BE" sz="1800" dirty="0" smtClean="0">
                <a:latin typeface="Calibri" panose="020F0502020204030204" pitchFamily="34" charset="0"/>
              </a:rPr>
              <a:t>Systems</a:t>
            </a:r>
          </a:p>
          <a:p>
            <a:pPr marL="0" indent="0">
              <a:spcBef>
                <a:spcPct val="20000"/>
              </a:spcBef>
              <a:buNone/>
            </a:pPr>
            <a:r>
              <a:rPr lang="en-US" altLang="nl-BE" sz="1800" dirty="0">
                <a:latin typeface="Calibri" panose="020F0502020204030204" pitchFamily="34" charset="0"/>
              </a:rPr>
              <a:t>Task 39 - </a:t>
            </a:r>
            <a:r>
              <a:rPr lang="en-US" altLang="nl-BE" sz="1800" dirty="0" err="1">
                <a:latin typeface="Calibri" panose="020F0502020204030204" pitchFamily="34" charset="0"/>
              </a:rPr>
              <a:t>Commercialising</a:t>
            </a:r>
            <a:r>
              <a:rPr lang="en-US" altLang="nl-BE" sz="1800" dirty="0">
                <a:latin typeface="Calibri" panose="020F0502020204030204" pitchFamily="34" charset="0"/>
              </a:rPr>
              <a:t> Conventional and Advanced </a:t>
            </a:r>
            <a:r>
              <a:rPr lang="en-US" altLang="nl-BE" sz="1800" b="1" dirty="0">
                <a:latin typeface="Calibri" panose="020F0502020204030204" pitchFamily="34" charset="0"/>
              </a:rPr>
              <a:t>Liquid Biofuels</a:t>
            </a:r>
            <a:r>
              <a:rPr lang="en-US" altLang="nl-BE" sz="1800" dirty="0">
                <a:latin typeface="Calibri" panose="020F0502020204030204" pitchFamily="34" charset="0"/>
              </a:rPr>
              <a:t> </a:t>
            </a:r>
          </a:p>
          <a:p>
            <a:pPr marL="0" indent="0">
              <a:spcBef>
                <a:spcPct val="20000"/>
              </a:spcBef>
              <a:buNone/>
            </a:pPr>
            <a:r>
              <a:rPr lang="en-US" altLang="nl-BE" sz="1800" dirty="0">
                <a:latin typeface="Calibri" panose="020F0502020204030204" pitchFamily="34" charset="0"/>
              </a:rPr>
              <a:t>Task 40 - Sustainable biomass </a:t>
            </a:r>
            <a:r>
              <a:rPr lang="en-US" altLang="nl-BE" sz="1800" b="1" dirty="0">
                <a:latin typeface="Calibri" panose="020F0502020204030204" pitchFamily="34" charset="0"/>
              </a:rPr>
              <a:t>markets</a:t>
            </a:r>
            <a:r>
              <a:rPr lang="en-US" altLang="nl-BE" sz="1800" dirty="0">
                <a:latin typeface="Calibri" panose="020F0502020204030204" pitchFamily="34" charset="0"/>
              </a:rPr>
              <a:t> and international bioenergy </a:t>
            </a:r>
            <a:r>
              <a:rPr lang="en-US" altLang="nl-BE" sz="1800" b="1" dirty="0">
                <a:latin typeface="Calibri" panose="020F0502020204030204" pitchFamily="34" charset="0"/>
              </a:rPr>
              <a:t>trade</a:t>
            </a:r>
            <a:r>
              <a:rPr lang="en-US" altLang="nl-BE" sz="1800" dirty="0">
                <a:latin typeface="Calibri" panose="020F0502020204030204" pitchFamily="34" charset="0"/>
              </a:rPr>
              <a:t> to support the </a:t>
            </a:r>
            <a:r>
              <a:rPr lang="en-US" altLang="nl-BE" sz="1800" dirty="0" err="1">
                <a:latin typeface="Calibri" panose="020F0502020204030204" pitchFamily="34" charset="0"/>
              </a:rPr>
              <a:t>biobased</a:t>
            </a:r>
            <a:r>
              <a:rPr lang="en-US" altLang="nl-BE" sz="1800" dirty="0">
                <a:latin typeface="Calibri" panose="020F0502020204030204" pitchFamily="34" charset="0"/>
              </a:rPr>
              <a:t> </a:t>
            </a:r>
            <a:r>
              <a:rPr lang="en-US" altLang="nl-BE" sz="1800" dirty="0" smtClean="0">
                <a:latin typeface="Calibri" panose="020F0502020204030204" pitchFamily="34" charset="0"/>
              </a:rPr>
              <a:t>economy</a:t>
            </a:r>
          </a:p>
          <a:p>
            <a:pPr marL="0" indent="0">
              <a:spcBef>
                <a:spcPct val="20000"/>
              </a:spcBef>
              <a:buNone/>
            </a:pPr>
            <a:r>
              <a:rPr lang="en-US" altLang="nl-BE" sz="1800" dirty="0">
                <a:latin typeface="Calibri" panose="020F0502020204030204" pitchFamily="34" charset="0"/>
              </a:rPr>
              <a:t>Task 42 - </a:t>
            </a:r>
            <a:r>
              <a:rPr lang="en-US" altLang="nl-BE" sz="1800" b="1" dirty="0" err="1">
                <a:latin typeface="Calibri" panose="020F0502020204030204" pitchFamily="34" charset="0"/>
              </a:rPr>
              <a:t>Biorefining</a:t>
            </a:r>
            <a:r>
              <a:rPr lang="en-US" altLang="nl-BE" sz="1800" dirty="0">
                <a:latin typeface="Calibri" panose="020F0502020204030204" pitchFamily="34" charset="0"/>
              </a:rPr>
              <a:t> in a future </a:t>
            </a:r>
            <a:r>
              <a:rPr lang="en-US" altLang="nl-BE" sz="1800" dirty="0" err="1">
                <a:latin typeface="Calibri" panose="020F0502020204030204" pitchFamily="34" charset="0"/>
              </a:rPr>
              <a:t>BioEconomy</a:t>
            </a:r>
            <a:r>
              <a:rPr lang="en-US" altLang="nl-BE" sz="1800" dirty="0">
                <a:latin typeface="Calibri" panose="020F0502020204030204" pitchFamily="34" charset="0"/>
              </a:rPr>
              <a:t> </a:t>
            </a:r>
            <a:endParaRPr lang="en-US" altLang="nl-BE" sz="1800" dirty="0" smtClean="0">
              <a:latin typeface="Calibri" panose="020F0502020204030204" pitchFamily="34" charset="0"/>
            </a:endParaRPr>
          </a:p>
          <a:p>
            <a:pPr marL="0" indent="0">
              <a:spcBef>
                <a:spcPct val="20000"/>
              </a:spcBef>
              <a:buNone/>
            </a:pPr>
            <a:r>
              <a:rPr lang="en-US" altLang="nl-BE" sz="1800" dirty="0">
                <a:latin typeface="Calibri" panose="020F0502020204030204" pitchFamily="34" charset="0"/>
              </a:rPr>
              <a:t>Task 43 - Biomass </a:t>
            </a:r>
            <a:r>
              <a:rPr lang="en-US" altLang="nl-BE" sz="1800" b="1" dirty="0">
                <a:latin typeface="Calibri" panose="020F0502020204030204" pitchFamily="34" charset="0"/>
              </a:rPr>
              <a:t>Feedstocks</a:t>
            </a:r>
            <a:r>
              <a:rPr lang="en-US" altLang="nl-BE" sz="1800" dirty="0">
                <a:latin typeface="Calibri" panose="020F0502020204030204" pitchFamily="34" charset="0"/>
              </a:rPr>
              <a:t> for Energy Markets </a:t>
            </a:r>
            <a:endParaRPr lang="en-US" altLang="nl-BE" sz="1800" dirty="0" smtClean="0">
              <a:latin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19</a:t>
            </a:fld>
            <a:endParaRPr lang="en-US" dirty="0"/>
          </a:p>
        </p:txBody>
      </p:sp>
      <p:pic>
        <p:nvPicPr>
          <p:cNvPr id="5" name="Picture 4" descr="Image INL 1.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588224" y="5142010"/>
            <a:ext cx="2546598" cy="1715990"/>
          </a:xfrm>
          <a:prstGeom prst="rect">
            <a:avLst/>
          </a:prstGeom>
        </p:spPr>
      </p:pic>
    </p:spTree>
    <p:extLst>
      <p:ext uri="{BB962C8B-B14F-4D97-AF65-F5344CB8AC3E}">
        <p14:creationId xmlns:p14="http://schemas.microsoft.com/office/powerpoint/2010/main" val="3182091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279" y="104774"/>
            <a:ext cx="7477399" cy="667821"/>
          </a:xfrm>
        </p:spPr>
        <p:txBody>
          <a:bodyPr/>
          <a:lstStyle/>
          <a:p>
            <a:r>
              <a:rPr lang="nl-BE" dirty="0" smtClean="0">
                <a:latin typeface="Calibri" panose="020F0502020204030204" pitchFamily="34" charset="0"/>
              </a:rPr>
              <a:t>IEA </a:t>
            </a:r>
            <a:r>
              <a:rPr lang="nl-BE" dirty="0" err="1" smtClean="0">
                <a:latin typeface="Calibri" panose="020F0502020204030204" pitchFamily="34" charset="0"/>
              </a:rPr>
              <a:t>Bioenergy</a:t>
            </a:r>
            <a:r>
              <a:rPr lang="nl-BE" dirty="0" smtClean="0">
                <a:latin typeface="Calibri" panose="020F0502020204030204" pitchFamily="34" charset="0"/>
              </a:rPr>
              <a:t> TCP</a:t>
            </a:r>
            <a:endParaRPr lang="nl-BE" dirty="0">
              <a:latin typeface="Calibri" panose="020F0502020204030204" pitchFamily="34" charset="0"/>
            </a:endParaRPr>
          </a:p>
        </p:txBody>
      </p:sp>
      <p:sp>
        <p:nvSpPr>
          <p:cNvPr id="3" name="Content Placeholder 2"/>
          <p:cNvSpPr>
            <a:spLocks noGrp="1"/>
          </p:cNvSpPr>
          <p:nvPr>
            <p:ph idx="1"/>
          </p:nvPr>
        </p:nvSpPr>
        <p:spPr>
          <a:xfrm>
            <a:off x="1187624" y="908720"/>
            <a:ext cx="7019013" cy="4704773"/>
          </a:xfrm>
        </p:spPr>
        <p:txBody>
          <a:bodyPr/>
          <a:lstStyle/>
          <a:p>
            <a:pPr marL="0" indent="0">
              <a:spcAft>
                <a:spcPts val="600"/>
              </a:spcAft>
              <a:buNone/>
            </a:pPr>
            <a:endParaRPr lang="en-GB" sz="2000" b="1" dirty="0" smtClean="0">
              <a:latin typeface="Calibri" panose="020F0502020204030204" pitchFamily="34" charset="0"/>
            </a:endParaRPr>
          </a:p>
          <a:p>
            <a:pPr marL="0" indent="0">
              <a:spcAft>
                <a:spcPts val="600"/>
              </a:spcAft>
              <a:buNone/>
            </a:pPr>
            <a:r>
              <a:rPr lang="en-GB" b="1" dirty="0" smtClean="0">
                <a:latin typeface="Calibri" panose="020F0502020204030204" pitchFamily="34" charset="0"/>
              </a:rPr>
              <a:t>Mission: </a:t>
            </a:r>
          </a:p>
          <a:p>
            <a:pPr marL="0" indent="0">
              <a:spcAft>
                <a:spcPts val="600"/>
              </a:spcAft>
              <a:buNone/>
            </a:pPr>
            <a:r>
              <a:rPr lang="en-US" dirty="0">
                <a:latin typeface="Calibri" panose="020F0502020204030204" pitchFamily="34" charset="0"/>
              </a:rPr>
              <a:t>To increase knowledge and understanding of bioenergy systems in order to </a:t>
            </a:r>
            <a:r>
              <a:rPr lang="en-US" dirty="0" smtClean="0">
                <a:latin typeface="Calibri" panose="020F0502020204030204" pitchFamily="34" charset="0"/>
              </a:rPr>
              <a:t>facilitate</a:t>
            </a:r>
            <a:r>
              <a:rPr lang="en-GB" dirty="0" smtClean="0">
                <a:latin typeface="Calibri" panose="020F0502020204030204" pitchFamily="34" charset="0"/>
              </a:rPr>
              <a:t> the deployment of: </a:t>
            </a:r>
          </a:p>
          <a:p>
            <a:r>
              <a:rPr lang="en-GB" b="1" dirty="0" smtClean="0">
                <a:latin typeface="Calibri" panose="020F0502020204030204" pitchFamily="34" charset="0"/>
              </a:rPr>
              <a:t>environmentally sound </a:t>
            </a:r>
          </a:p>
          <a:p>
            <a:r>
              <a:rPr lang="en-GB" b="1" dirty="0" smtClean="0">
                <a:latin typeface="Calibri" panose="020F0502020204030204" pitchFamily="34" charset="0"/>
              </a:rPr>
              <a:t>socially </a:t>
            </a:r>
            <a:r>
              <a:rPr lang="en-GB" b="1" dirty="0">
                <a:latin typeface="Calibri" panose="020F0502020204030204" pitchFamily="34" charset="0"/>
              </a:rPr>
              <a:t>acceptable and </a:t>
            </a:r>
            <a:endParaRPr lang="en-GB" b="1" dirty="0" smtClean="0">
              <a:latin typeface="Calibri" panose="020F0502020204030204" pitchFamily="34" charset="0"/>
            </a:endParaRPr>
          </a:p>
          <a:p>
            <a:r>
              <a:rPr lang="en-GB" b="1" dirty="0" smtClean="0">
                <a:latin typeface="Calibri" panose="020F0502020204030204" pitchFamily="34" charset="0"/>
              </a:rPr>
              <a:t>cost-competitive bioenergy systems </a:t>
            </a:r>
            <a:endParaRPr lang="en-GB" b="1" dirty="0">
              <a:latin typeface="Calibri" panose="020F0502020204030204" pitchFamily="34" charset="0"/>
            </a:endParaRPr>
          </a:p>
          <a:p>
            <a:endParaRPr lang="en-GB" b="1" dirty="0" smtClean="0">
              <a:latin typeface="Calibri" panose="020F0502020204030204" pitchFamily="34" charset="0"/>
            </a:endParaRPr>
          </a:p>
          <a:p>
            <a:pPr marL="0" indent="0">
              <a:buNone/>
            </a:pPr>
            <a:r>
              <a:rPr lang="en-GB" b="1" dirty="0" smtClean="0">
                <a:latin typeface="Calibri" panose="020F0502020204030204" pitchFamily="34" charset="0"/>
              </a:rPr>
              <a:t>Key </a:t>
            </a:r>
            <a:r>
              <a:rPr lang="en-GB" b="1" dirty="0">
                <a:latin typeface="Calibri" panose="020F0502020204030204" pitchFamily="34" charset="0"/>
              </a:rPr>
              <a:t>Role</a:t>
            </a:r>
            <a:r>
              <a:rPr lang="en-GB" dirty="0">
                <a:latin typeface="Calibri" panose="020F0502020204030204" pitchFamily="34" charset="0"/>
              </a:rPr>
              <a:t>: </a:t>
            </a:r>
            <a:endParaRPr lang="en-GB" dirty="0" smtClean="0">
              <a:latin typeface="Calibri" panose="020F0502020204030204" pitchFamily="34" charset="0"/>
            </a:endParaRPr>
          </a:p>
          <a:p>
            <a:pPr marL="0" indent="0">
              <a:buNone/>
            </a:pPr>
            <a:r>
              <a:rPr lang="en-GB" dirty="0" smtClean="0">
                <a:latin typeface="Calibri" panose="020F0502020204030204" pitchFamily="34" charset="0"/>
              </a:rPr>
              <a:t>Independent collaborative body focused on delivering </a:t>
            </a:r>
            <a:r>
              <a:rPr lang="en-GB" dirty="0">
                <a:latin typeface="Calibri" panose="020F0502020204030204" pitchFamily="34" charset="0"/>
              </a:rPr>
              <a:t>clear and </a:t>
            </a:r>
            <a:r>
              <a:rPr lang="en-GB" dirty="0" smtClean="0">
                <a:latin typeface="Calibri" panose="020F0502020204030204" pitchFamily="34" charset="0"/>
              </a:rPr>
              <a:t>verified information </a:t>
            </a:r>
            <a:r>
              <a:rPr lang="en-GB" dirty="0">
                <a:latin typeface="Calibri" panose="020F0502020204030204" pitchFamily="34" charset="0"/>
              </a:rPr>
              <a:t>on bioenergy</a:t>
            </a:r>
            <a:endParaRPr lang="nl-BE" dirty="0">
              <a:latin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2</a:t>
            </a:fld>
            <a:endParaRPr lang="en-US" dirty="0"/>
          </a:p>
        </p:txBody>
      </p:sp>
    </p:spTree>
    <p:extLst>
      <p:ext uri="{BB962C8B-B14F-4D97-AF65-F5344CB8AC3E}">
        <p14:creationId xmlns:p14="http://schemas.microsoft.com/office/powerpoint/2010/main" val="4292716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04664"/>
            <a:ext cx="7745045" cy="717150"/>
          </a:xfrm>
        </p:spPr>
        <p:txBody>
          <a:bodyPr/>
          <a:lstStyle/>
          <a:p>
            <a:r>
              <a:rPr lang="ga-IE" dirty="0" smtClean="0">
                <a:latin typeface="Calibri" panose="020F0502020204030204" pitchFamily="34" charset="0"/>
                <a:cs typeface="Verdana"/>
              </a:rPr>
              <a:t>Inter-Task Projects</a:t>
            </a:r>
            <a:endParaRPr lang="en-US" dirty="0">
              <a:latin typeface="Calibri" panose="020F0502020204030204" pitchFamily="34" charset="0"/>
              <a:cs typeface="Verdana"/>
            </a:endParaRPr>
          </a:p>
        </p:txBody>
      </p:sp>
      <p:sp>
        <p:nvSpPr>
          <p:cNvPr id="3" name="Content Placeholder 2"/>
          <p:cNvSpPr>
            <a:spLocks noGrp="1"/>
          </p:cNvSpPr>
          <p:nvPr>
            <p:ph idx="1"/>
          </p:nvPr>
        </p:nvSpPr>
        <p:spPr>
          <a:xfrm>
            <a:off x="1403648" y="1700808"/>
            <a:ext cx="6624736" cy="2054831"/>
          </a:xfrm>
        </p:spPr>
        <p:txBody>
          <a:bodyPr/>
          <a:lstStyle/>
          <a:p>
            <a:pPr>
              <a:lnSpc>
                <a:spcPct val="80000"/>
              </a:lnSpc>
              <a:spcAft>
                <a:spcPts val="554"/>
              </a:spcAft>
            </a:pPr>
            <a:r>
              <a:rPr lang="ga-IE" dirty="0"/>
              <a:t>Fuel pretreatment of biomass residues in the supply chain for thermal conversion</a:t>
            </a:r>
            <a:endParaRPr lang="en-US" dirty="0"/>
          </a:p>
          <a:p>
            <a:pPr>
              <a:lnSpc>
                <a:spcPct val="80000"/>
              </a:lnSpc>
              <a:spcAft>
                <a:spcPts val="554"/>
              </a:spcAft>
            </a:pPr>
            <a:endParaRPr lang="en-US" dirty="0"/>
          </a:p>
          <a:p>
            <a:pPr>
              <a:lnSpc>
                <a:spcPct val="80000"/>
              </a:lnSpc>
              <a:spcAft>
                <a:spcPts val="554"/>
              </a:spcAft>
            </a:pPr>
            <a:r>
              <a:rPr lang="ga-IE" sz="2400" dirty="0" smtClean="0">
                <a:latin typeface="Calibri" panose="020F0502020204030204" pitchFamily="34" charset="0"/>
              </a:rPr>
              <a:t>Measuring</a:t>
            </a:r>
            <a:r>
              <a:rPr lang="ga-IE" sz="2400" dirty="0">
                <a:latin typeface="Calibri" panose="020F0502020204030204" pitchFamily="34" charset="0"/>
              </a:rPr>
              <a:t>, governing and gaining support for sustainable bioenergy supply chains</a:t>
            </a:r>
            <a:endParaRPr lang="en-GB" sz="2400" dirty="0">
              <a:latin typeface="Calibri" panose="020F0502020204030204" pitchFamily="34" charset="0"/>
            </a:endParaRPr>
          </a:p>
          <a:p>
            <a:pPr>
              <a:lnSpc>
                <a:spcPct val="80000"/>
              </a:lnSpc>
              <a:spcAft>
                <a:spcPts val="554"/>
              </a:spcAft>
            </a:pPr>
            <a:endParaRPr lang="en-GB" sz="2400" dirty="0">
              <a:latin typeface="Calibri" panose="020F0502020204030204" pitchFamily="34" charset="0"/>
            </a:endParaRPr>
          </a:p>
          <a:p>
            <a:pPr>
              <a:lnSpc>
                <a:spcPct val="80000"/>
              </a:lnSpc>
              <a:spcAft>
                <a:spcPts val="554"/>
              </a:spcAft>
            </a:pPr>
            <a:r>
              <a:rPr lang="ga-IE" dirty="0" smtClean="0"/>
              <a:t>Bioenergy </a:t>
            </a:r>
            <a:r>
              <a:rPr lang="ga-IE" dirty="0"/>
              <a:t>Success Stories</a:t>
            </a:r>
            <a:endParaRPr lang="en-GB" dirty="0"/>
          </a:p>
          <a:p>
            <a:pPr>
              <a:lnSpc>
                <a:spcPct val="80000"/>
              </a:lnSpc>
              <a:spcAft>
                <a:spcPts val="554"/>
              </a:spcAft>
            </a:pPr>
            <a:endParaRPr lang="en-GB" sz="2400" dirty="0">
              <a:latin typeface="Calibri" panose="020F0502020204030204" pitchFamily="34" charset="0"/>
            </a:endParaRPr>
          </a:p>
          <a:p>
            <a:pPr marL="0" indent="0">
              <a:lnSpc>
                <a:spcPct val="80000"/>
              </a:lnSpc>
              <a:spcAft>
                <a:spcPts val="0"/>
              </a:spcAft>
              <a:buNone/>
            </a:pPr>
            <a:endParaRPr lang="en-GB" sz="923" b="1"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20</a:t>
            </a:fld>
            <a:endParaRPr lang="en-US" dirty="0"/>
          </a:p>
        </p:txBody>
      </p:sp>
      <p:pic>
        <p:nvPicPr>
          <p:cNvPr id="5" name="Picture 4" descr="Imagen1.jpg"/>
          <p:cNvPicPr>
            <a:picLocks noChangeAspect="1"/>
          </p:cNvPicPr>
          <p:nvPr/>
        </p:nvPicPr>
        <p:blipFill>
          <a:blip r:embed="rId2" cstate="screen">
            <a:extLst>
              <a:ext uri="{28A0092B-C50C-407E-A947-70E740481C1C}">
                <a14:useLocalDpi xmlns:a14="http://schemas.microsoft.com/office/drawing/2010/main"/>
              </a:ext>
            </a:extLst>
          </a:blip>
          <a:srcRect t="8734" b="12659"/>
          <a:stretch>
            <a:fillRect/>
          </a:stretch>
        </p:blipFill>
        <p:spPr>
          <a:xfrm>
            <a:off x="5292080" y="4581128"/>
            <a:ext cx="3436695" cy="2006872"/>
          </a:xfrm>
          <a:prstGeom prst="rect">
            <a:avLst/>
          </a:prstGeom>
        </p:spPr>
      </p:pic>
    </p:spTree>
    <p:extLst>
      <p:ext uri="{BB962C8B-B14F-4D97-AF65-F5344CB8AC3E}">
        <p14:creationId xmlns:p14="http://schemas.microsoft.com/office/powerpoint/2010/main" val="826985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778" y="562621"/>
            <a:ext cx="7200000" cy="717150"/>
          </a:xfrm>
        </p:spPr>
        <p:txBody>
          <a:bodyPr/>
          <a:lstStyle/>
          <a:p>
            <a:r>
              <a:rPr lang="en-GB" dirty="0" err="1"/>
              <a:t>ExCo</a:t>
            </a:r>
            <a:r>
              <a:rPr lang="en-GB" dirty="0"/>
              <a:t> Meetings for </a:t>
            </a:r>
            <a:r>
              <a:rPr lang="en-GB" dirty="0" smtClean="0"/>
              <a:t>2015-2018</a:t>
            </a:r>
            <a:r>
              <a:rPr lang="en-GB" sz="4431" dirty="0">
                <a:solidFill>
                  <a:schemeClr val="tx2"/>
                </a:solidFill>
              </a:rPr>
              <a:t> </a:t>
            </a:r>
          </a:p>
        </p:txBody>
      </p:sp>
      <p:sp>
        <p:nvSpPr>
          <p:cNvPr id="4" name="Slide Number Placeholder 3"/>
          <p:cNvSpPr>
            <a:spLocks noGrp="1"/>
          </p:cNvSpPr>
          <p:nvPr>
            <p:ph type="sldNum" sz="quarter" idx="4"/>
          </p:nvPr>
        </p:nvSpPr>
        <p:spPr/>
        <p:txBody>
          <a:bodyPr/>
          <a:lstStyle/>
          <a:p>
            <a:fld id="{DB7CB12E-BAB3-9648-8703-2FA9B219B3B1}" type="slidenum">
              <a:rPr lang="en-US" smtClean="0"/>
              <a:pPr/>
              <a:t>21</a:t>
            </a:fld>
            <a:endParaRPr lang="en-US" dirty="0"/>
          </a:p>
        </p:txBody>
      </p:sp>
      <p:graphicFrame>
        <p:nvGraphicFramePr>
          <p:cNvPr id="8" name="Group 62"/>
          <p:cNvGraphicFramePr>
            <a:graphicFrameLocks noGrp="1"/>
          </p:cNvGraphicFramePr>
          <p:nvPr>
            <p:extLst>
              <p:ext uri="{D42A27DB-BD31-4B8C-83A1-F6EECF244321}">
                <p14:modId xmlns:p14="http://schemas.microsoft.com/office/powerpoint/2010/main" val="1669879446"/>
              </p:ext>
            </p:extLst>
          </p:nvPr>
        </p:nvGraphicFramePr>
        <p:xfrm>
          <a:off x="1236529" y="1926982"/>
          <a:ext cx="7416800" cy="3443932"/>
        </p:xfrm>
        <a:graphic>
          <a:graphicData uri="http://schemas.openxmlformats.org/drawingml/2006/table">
            <a:tbl>
              <a:tblPr/>
              <a:tblGrid>
                <a:gridCol w="1175231"/>
                <a:gridCol w="2592288"/>
                <a:gridCol w="3232721"/>
                <a:gridCol w="208280"/>
                <a:gridCol w="208280"/>
              </a:tblGrid>
              <a:tr h="493906">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700" b="1" i="0" u="none" strike="noStrike" cap="none" normalizeH="0" baseline="0" dirty="0" err="1" smtClean="0">
                          <a:ln>
                            <a:noFill/>
                          </a:ln>
                          <a:solidFill>
                            <a:srgbClr val="21622D"/>
                          </a:solidFill>
                          <a:effectLst/>
                          <a:latin typeface="Arial" charset="0"/>
                          <a:cs typeface="Times New Roman" pitchFamily="18" charset="0"/>
                        </a:rPr>
                        <a:t>ExCo</a:t>
                      </a:r>
                      <a:endParaRPr kumimoji="0" lang="en-GB" sz="1700" b="0" i="0" u="none" strike="noStrike" cap="none" normalizeH="0" baseline="0" dirty="0" smtClean="0">
                        <a:ln>
                          <a:noFill/>
                        </a:ln>
                        <a:solidFill>
                          <a:srgbClr val="21622D"/>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700" b="1" i="0" u="none" strike="noStrike" cap="none" normalizeH="0" baseline="0" dirty="0" smtClean="0">
                          <a:ln>
                            <a:noFill/>
                          </a:ln>
                          <a:solidFill>
                            <a:srgbClr val="21622D"/>
                          </a:solidFill>
                          <a:effectLst/>
                          <a:latin typeface="Arial" charset="0"/>
                          <a:cs typeface="Times New Roman" pitchFamily="18" charset="0"/>
                        </a:rPr>
                        <a:t>Location</a:t>
                      </a:r>
                      <a:endParaRPr kumimoji="0" lang="en-GB" sz="1700" b="0" i="0" u="none" strike="noStrike" cap="none" normalizeH="0" baseline="0" dirty="0" smtClean="0">
                        <a:ln>
                          <a:noFill/>
                        </a:ln>
                        <a:solidFill>
                          <a:srgbClr val="21622D"/>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700" b="1" i="0" u="none" strike="noStrike" cap="none" normalizeH="0" baseline="0" dirty="0" smtClean="0">
                          <a:ln>
                            <a:noFill/>
                          </a:ln>
                          <a:solidFill>
                            <a:srgbClr val="21622D"/>
                          </a:solidFill>
                          <a:effectLst/>
                          <a:latin typeface="Arial" charset="0"/>
                          <a:cs typeface="Times New Roman" pitchFamily="18" charset="0"/>
                        </a:rPr>
                        <a:t>Date</a:t>
                      </a:r>
                      <a:endParaRPr kumimoji="0" lang="en-GB" sz="1700" b="0" i="0" u="none" strike="noStrike" cap="none" normalizeH="0" baseline="0" dirty="0" smtClean="0">
                        <a:ln>
                          <a:noFill/>
                        </a:ln>
                        <a:solidFill>
                          <a:srgbClr val="21622D"/>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67323">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700" b="0" i="0" u="none" strike="noStrike" cap="none" normalizeH="0" baseline="0" dirty="0" smtClean="0">
                          <a:ln>
                            <a:noFill/>
                          </a:ln>
                          <a:solidFill>
                            <a:srgbClr val="21622D"/>
                          </a:solidFill>
                          <a:effectLst/>
                          <a:latin typeface="Arial" charset="0"/>
                          <a:cs typeface="Times New Roman" pitchFamily="18" charset="0"/>
                        </a:rPr>
                        <a:t>75</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rPr>
                        <a:t>Ireland</a:t>
                      </a: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rPr>
                        <a:t>May 2015</a:t>
                      </a: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9508">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700" b="0" i="0" u="none" strike="noStrike" cap="none" normalizeH="0" baseline="0" dirty="0" smtClean="0">
                          <a:ln>
                            <a:noFill/>
                          </a:ln>
                          <a:solidFill>
                            <a:srgbClr val="21622D"/>
                          </a:solidFill>
                          <a:effectLst/>
                          <a:latin typeface="Arial" charset="0"/>
                          <a:cs typeface="Times New Roman" pitchFamily="18" charset="0"/>
                        </a:rPr>
                        <a:t>76</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rPr>
                        <a:t>Germany</a:t>
                      </a: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rPr>
                        <a:t>October 2015</a:t>
                      </a: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77</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Italy</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May 2016</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008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008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376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78</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New Zealand</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November 2016</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008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008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79</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Sweden</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May 2017</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80</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Switzerland</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October 2017</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81</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004832"/>
                          </a:solidFill>
                          <a:effectLst/>
                          <a:latin typeface="Arial" charset="0"/>
                          <a:cs typeface="Times New Roman" pitchFamily="18" charset="0"/>
                        </a:rPr>
                        <a:t>Canada</a:t>
                      </a:r>
                      <a:endParaRPr kumimoji="0" lang="en-GB" sz="1700" b="0" i="0" u="none" strike="noStrike" cap="none" normalizeH="0" baseline="0" dirty="0" smtClean="0">
                        <a:ln>
                          <a:noFill/>
                        </a:ln>
                        <a:solidFill>
                          <a:srgbClr val="004832"/>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004832"/>
                          </a:solidFill>
                          <a:effectLst/>
                          <a:latin typeface="Arial" charset="0"/>
                          <a:cs typeface="Times New Roman" pitchFamily="18" charset="0"/>
                        </a:rPr>
                        <a:t>May-June 2018</a:t>
                      </a:r>
                      <a:endParaRPr kumimoji="0" lang="en-GB" sz="1700" b="0" i="0" u="none" strike="noStrike" cap="none" normalizeH="0" baseline="0" dirty="0" smtClean="0">
                        <a:ln>
                          <a:noFill/>
                        </a:ln>
                        <a:solidFill>
                          <a:srgbClr val="004832"/>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21622D"/>
                          </a:solidFill>
                          <a:effectLst/>
                          <a:latin typeface="Arial" charset="0"/>
                          <a:cs typeface="Times New Roman" pitchFamily="18" charset="0"/>
                        </a:rPr>
                        <a:t>82</a:t>
                      </a:r>
                      <a:endParaRPr kumimoji="0" lang="en-GB" sz="1700" b="0" i="0" u="none" strike="noStrike" cap="none" normalizeH="0" baseline="0" dirty="0" smtClean="0">
                        <a:ln>
                          <a:noFill/>
                        </a:ln>
                        <a:solidFill>
                          <a:srgbClr val="21622D"/>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004832"/>
                          </a:solidFill>
                          <a:effectLst/>
                          <a:latin typeface="Arial" charset="0"/>
                          <a:cs typeface="Times New Roman" pitchFamily="18" charset="0"/>
                        </a:rPr>
                        <a:t>USA</a:t>
                      </a:r>
                      <a:endParaRPr kumimoji="0" lang="en-GB" sz="1700" b="0" i="0" u="none" strike="noStrike" cap="none" normalizeH="0" baseline="0" dirty="0" smtClean="0">
                        <a:ln>
                          <a:noFill/>
                        </a:ln>
                        <a:solidFill>
                          <a:srgbClr val="004832"/>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smtClean="0">
                          <a:ln>
                            <a:noFill/>
                          </a:ln>
                          <a:solidFill>
                            <a:srgbClr val="004832"/>
                          </a:solidFill>
                          <a:effectLst/>
                          <a:latin typeface="Arial" charset="0"/>
                          <a:cs typeface="Times New Roman" pitchFamily="18" charset="0"/>
                        </a:rPr>
                        <a:t>November 5-9, 2018</a:t>
                      </a:r>
                      <a:endParaRPr kumimoji="0" lang="en-GB" sz="1700" b="0" i="0" u="none" strike="noStrike" cap="none" normalizeH="0" baseline="0" dirty="0" smtClean="0">
                        <a:ln>
                          <a:noFill/>
                        </a:ln>
                        <a:solidFill>
                          <a:srgbClr val="004832"/>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700" b="0" i="0" u="none" strike="noStrike" cap="none" normalizeH="0" baseline="0" dirty="0" smtClean="0">
                        <a:ln>
                          <a:noFill/>
                        </a:ln>
                        <a:solidFill>
                          <a:srgbClr val="FF0000"/>
                        </a:solidFill>
                        <a:effectLst/>
                        <a:latin typeface="Arial" charset="0"/>
                      </a:endParaRPr>
                    </a:p>
                  </a:txBody>
                  <a:tcPr marT="42199" marB="4219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3350363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331" y="29060"/>
            <a:ext cx="7200000" cy="1210887"/>
          </a:xfrm>
        </p:spPr>
        <p:txBody>
          <a:bodyPr/>
          <a:lstStyle/>
          <a:p>
            <a:r>
              <a:rPr lang="nl-BE" dirty="0">
                <a:solidFill>
                  <a:srgbClr val="002060"/>
                </a:solidFill>
                <a:latin typeface="Calibri" panose="020F0502020204030204" pitchFamily="34" charset="0"/>
              </a:rPr>
              <a:t>Top </a:t>
            </a:r>
            <a:r>
              <a:rPr lang="nl-BE" dirty="0" smtClean="0">
                <a:solidFill>
                  <a:srgbClr val="002060"/>
                </a:solidFill>
                <a:latin typeface="Calibri" panose="020F0502020204030204" pitchFamily="34" charset="0"/>
              </a:rPr>
              <a:t>Priority </a:t>
            </a:r>
            <a:r>
              <a:rPr lang="nl-BE" dirty="0">
                <a:solidFill>
                  <a:srgbClr val="002060"/>
                </a:solidFill>
                <a:latin typeface="Calibri" panose="020F0502020204030204" pitchFamily="34" charset="0"/>
              </a:rPr>
              <a:t>Challenges</a:t>
            </a:r>
            <a:endParaRPr lang="en-US" dirty="0">
              <a:latin typeface="Calibri" panose="020F0502020204030204" pitchFamily="34" charset="0"/>
            </a:endParaRPr>
          </a:p>
        </p:txBody>
      </p:sp>
      <p:sp>
        <p:nvSpPr>
          <p:cNvPr id="3" name="Content Placeholder 2"/>
          <p:cNvSpPr>
            <a:spLocks noGrp="1"/>
          </p:cNvSpPr>
          <p:nvPr>
            <p:ph idx="1"/>
          </p:nvPr>
        </p:nvSpPr>
        <p:spPr/>
        <p:txBody>
          <a:bodyPr/>
          <a:lstStyle/>
          <a:p>
            <a:pPr>
              <a:lnSpc>
                <a:spcPct val="150000"/>
              </a:lnSpc>
            </a:pPr>
            <a:r>
              <a:rPr lang="en-GB" sz="2400" dirty="0">
                <a:latin typeface="Calibri" panose="020F0502020204030204" pitchFamily="34" charset="0"/>
              </a:rPr>
              <a:t>Sustainability </a:t>
            </a:r>
          </a:p>
          <a:p>
            <a:pPr>
              <a:lnSpc>
                <a:spcPct val="150000"/>
              </a:lnSpc>
            </a:pPr>
            <a:r>
              <a:rPr lang="en-GB" sz="2400" dirty="0">
                <a:latin typeface="Calibri" panose="020F0502020204030204" pitchFamily="34" charset="0"/>
              </a:rPr>
              <a:t>Biomass resources and mobilisation</a:t>
            </a:r>
          </a:p>
          <a:p>
            <a:pPr>
              <a:lnSpc>
                <a:spcPct val="150000"/>
              </a:lnSpc>
            </a:pPr>
            <a:r>
              <a:rPr lang="en-GB" sz="2400" dirty="0">
                <a:latin typeface="Calibri" panose="020F0502020204030204" pitchFamily="34" charset="0"/>
              </a:rPr>
              <a:t>Technology deployment / commercial success</a:t>
            </a:r>
          </a:p>
          <a:p>
            <a:pPr>
              <a:lnSpc>
                <a:spcPct val="150000"/>
              </a:lnSpc>
            </a:pPr>
            <a:r>
              <a:rPr lang="en-GB" sz="2400" dirty="0">
                <a:latin typeface="Calibri" panose="020F0502020204030204" pitchFamily="34" charset="0"/>
              </a:rPr>
              <a:t>Financing</a:t>
            </a:r>
          </a:p>
          <a:p>
            <a:pPr>
              <a:lnSpc>
                <a:spcPct val="150000"/>
              </a:lnSpc>
            </a:pPr>
            <a:r>
              <a:rPr lang="en-GB" sz="2400" dirty="0">
                <a:latin typeface="Calibri" panose="020F0502020204030204" pitchFamily="34" charset="0"/>
              </a:rPr>
              <a:t>Policy</a:t>
            </a:r>
          </a:p>
          <a:p>
            <a:pPr>
              <a:lnSpc>
                <a:spcPct val="150000"/>
              </a:lnSpc>
            </a:pPr>
            <a:r>
              <a:rPr lang="en-GB" sz="2400" dirty="0">
                <a:latin typeface="Calibri" panose="020F0502020204030204" pitchFamily="34" charset="0"/>
              </a:rPr>
              <a:t>Communication</a:t>
            </a:r>
          </a:p>
          <a:p>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22</a:t>
            </a:fld>
            <a:endParaRPr lang="en-US" dirty="0">
              <a:solidFill>
                <a:prstClr val="white"/>
              </a:solidFill>
              <a:latin typeface="Verdana"/>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8731" y="4077072"/>
            <a:ext cx="2736304" cy="2667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618731" y="3676962"/>
            <a:ext cx="2813543" cy="400110"/>
          </a:xfrm>
          <a:prstGeom prst="rect">
            <a:avLst/>
          </a:prstGeom>
        </p:spPr>
        <p:txBody>
          <a:bodyPr wrap="square">
            <a:spAutoFit/>
          </a:bodyPr>
          <a:lstStyle/>
          <a:p>
            <a:r>
              <a:rPr lang="nl-BE" sz="2000" b="1" dirty="0" smtClean="0">
                <a:solidFill>
                  <a:srgbClr val="FF0000"/>
                </a:solidFill>
              </a:rPr>
              <a:t>Integrated approach !</a:t>
            </a:r>
            <a:endParaRPr lang="nl-BE" sz="2000" b="1" dirty="0">
              <a:solidFill>
                <a:srgbClr val="FF0000"/>
              </a:solidFill>
            </a:endParaRPr>
          </a:p>
        </p:txBody>
      </p:sp>
    </p:spTree>
    <p:extLst>
      <p:ext uri="{BB962C8B-B14F-4D97-AF65-F5344CB8AC3E}">
        <p14:creationId xmlns:p14="http://schemas.microsoft.com/office/powerpoint/2010/main" val="154722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088"/>
            <a:ext cx="7804002" cy="1210887"/>
          </a:xfrm>
        </p:spPr>
        <p:txBody>
          <a:bodyPr/>
          <a:lstStyle/>
          <a:p>
            <a:r>
              <a:rPr lang="nl-BE" dirty="0">
                <a:solidFill>
                  <a:srgbClr val="002060"/>
                </a:solidFill>
                <a:latin typeface="Calibri" panose="020F0502020204030204" pitchFamily="34" charset="0"/>
              </a:rPr>
              <a:t>Areas for </a:t>
            </a:r>
            <a:r>
              <a:rPr lang="nl-BE" dirty="0" smtClean="0">
                <a:solidFill>
                  <a:srgbClr val="002060"/>
                </a:solidFill>
                <a:latin typeface="Calibri" panose="020F0502020204030204" pitchFamily="34" charset="0"/>
              </a:rPr>
              <a:t>Additional Collaboration</a:t>
            </a:r>
            <a:endParaRPr lang="en-US" dirty="0">
              <a:latin typeface="Calibri" panose="020F0502020204030204" pitchFamily="34" charset="0"/>
            </a:endParaRPr>
          </a:p>
        </p:txBody>
      </p:sp>
      <p:sp>
        <p:nvSpPr>
          <p:cNvPr id="3" name="Content Placeholder 2"/>
          <p:cNvSpPr>
            <a:spLocks noGrp="1"/>
          </p:cNvSpPr>
          <p:nvPr>
            <p:ph idx="1"/>
          </p:nvPr>
        </p:nvSpPr>
        <p:spPr>
          <a:xfrm>
            <a:off x="1417617" y="1628800"/>
            <a:ext cx="7200000" cy="4389517"/>
          </a:xfrm>
        </p:spPr>
        <p:txBody>
          <a:bodyPr/>
          <a:lstStyle/>
          <a:p>
            <a:r>
              <a:rPr lang="en-GB" sz="2400" dirty="0" smtClean="0">
                <a:latin typeface="Calibri" panose="020F0502020204030204" pitchFamily="34" charset="0"/>
              </a:rPr>
              <a:t>Cost reduction strategies for biofuels</a:t>
            </a:r>
          </a:p>
          <a:p>
            <a:endParaRPr lang="en-GB" sz="2400" dirty="0">
              <a:latin typeface="Calibri" panose="020F0502020204030204" pitchFamily="34" charset="0"/>
            </a:endParaRPr>
          </a:p>
          <a:p>
            <a:r>
              <a:rPr lang="en-GB" sz="2400" dirty="0">
                <a:latin typeface="Calibri" panose="020F0502020204030204" pitchFamily="34" charset="0"/>
              </a:rPr>
              <a:t>Electrofuels</a:t>
            </a:r>
          </a:p>
          <a:p>
            <a:endParaRPr lang="en-GB" sz="2400" dirty="0">
              <a:latin typeface="Calibri" panose="020F0502020204030204" pitchFamily="34" charset="0"/>
            </a:endParaRPr>
          </a:p>
          <a:p>
            <a:r>
              <a:rPr lang="en-GB" sz="2400" dirty="0">
                <a:latin typeface="Calibri" panose="020F0502020204030204" pitchFamily="34" charset="0"/>
              </a:rPr>
              <a:t>Integration into the energy system with other renewables – ETSAP, Solar, Wind, …</a:t>
            </a:r>
          </a:p>
          <a:p>
            <a:endParaRPr lang="en-GB" sz="2400" dirty="0">
              <a:latin typeface="Calibri" panose="020F0502020204030204" pitchFamily="34" charset="0"/>
            </a:endParaRPr>
          </a:p>
          <a:p>
            <a:r>
              <a:rPr lang="en-GB" sz="2400" dirty="0" smtClean="0">
                <a:latin typeface="Calibri" panose="020F0502020204030204" pitchFamily="34" charset="0"/>
              </a:rPr>
              <a:t>Communication</a:t>
            </a:r>
            <a:endParaRPr lang="en-GB" sz="2400" dirty="0">
              <a:latin typeface="Calibri" panose="020F0502020204030204" pitchFamily="34" charset="0"/>
            </a:endParaRPr>
          </a:p>
          <a:p>
            <a:endParaRPr lang="en-GB" dirty="0"/>
          </a:p>
          <a:p>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23</a:t>
            </a:fld>
            <a:endParaRPr lang="en-US" dirty="0">
              <a:solidFill>
                <a:prstClr val="white"/>
              </a:solidFill>
              <a:latin typeface="Verdana"/>
            </a:endParaRPr>
          </a:p>
        </p:txBody>
      </p:sp>
    </p:spTree>
    <p:extLst>
      <p:ext uri="{BB962C8B-B14F-4D97-AF65-F5344CB8AC3E}">
        <p14:creationId xmlns:p14="http://schemas.microsoft.com/office/powerpoint/2010/main" val="13493277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DB7CB12E-BAB3-9648-8703-2FA9B219B3B1}" type="slidenum">
              <a:rPr lang="en-US" smtClean="0"/>
              <a:pPr/>
              <a:t>24</a:t>
            </a:fld>
            <a:endParaRPr lang="en-US" dirty="0"/>
          </a:p>
        </p:txBody>
      </p:sp>
      <p:sp>
        <p:nvSpPr>
          <p:cNvPr id="2" name="Title 1"/>
          <p:cNvSpPr>
            <a:spLocks noGrp="1"/>
          </p:cNvSpPr>
          <p:nvPr>
            <p:ph type="title"/>
          </p:nvPr>
        </p:nvSpPr>
        <p:spPr>
          <a:xfrm>
            <a:off x="1331640" y="404664"/>
            <a:ext cx="7200000" cy="717150"/>
          </a:xfrm>
        </p:spPr>
        <p:txBody>
          <a:bodyPr/>
          <a:lstStyle/>
          <a:p>
            <a:r>
              <a:rPr lang="en-GB" dirty="0" smtClean="0">
                <a:latin typeface="Calibri" panose="020F0502020204030204" pitchFamily="34" charset="0"/>
              </a:rPr>
              <a:t>Collaboration with other TCPs</a:t>
            </a:r>
            <a:endParaRPr lang="en-GB" i="1" dirty="0">
              <a:latin typeface="Calibri" panose="020F0502020204030204" pitchFamily="34" charset="0"/>
            </a:endParaRPr>
          </a:p>
        </p:txBody>
      </p:sp>
      <p:pic>
        <p:nvPicPr>
          <p:cNvPr id="5" name="Picture 4"/>
          <p:cNvPicPr>
            <a:picLocks noChangeAspect="1"/>
          </p:cNvPicPr>
          <p:nvPr/>
        </p:nvPicPr>
        <p:blipFill>
          <a:blip r:embed="rId2"/>
          <a:stretch>
            <a:fillRect/>
          </a:stretch>
        </p:blipFill>
        <p:spPr>
          <a:xfrm>
            <a:off x="2063263" y="1678353"/>
            <a:ext cx="5457841" cy="4220308"/>
          </a:xfrm>
          <a:prstGeom prst="rect">
            <a:avLst/>
          </a:prstGeom>
        </p:spPr>
      </p:pic>
    </p:spTree>
    <p:extLst>
      <p:ext uri="{BB962C8B-B14F-4D97-AF65-F5344CB8AC3E}">
        <p14:creationId xmlns:p14="http://schemas.microsoft.com/office/powerpoint/2010/main" val="11133754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778" y="-605444"/>
            <a:ext cx="7200000" cy="1210887"/>
          </a:xfrm>
        </p:spPr>
        <p:txBody>
          <a:bodyPr/>
          <a:lstStyle/>
          <a:p>
            <a:r>
              <a:rPr lang="en-US" dirty="0" smtClean="0"/>
              <a:t>TCP Benefits</a:t>
            </a:r>
            <a:endParaRPr lang="en-US" dirty="0"/>
          </a:p>
        </p:txBody>
      </p:sp>
      <p:sp>
        <p:nvSpPr>
          <p:cNvPr id="3" name="Content Placeholder 2"/>
          <p:cNvSpPr>
            <a:spLocks noGrp="1"/>
          </p:cNvSpPr>
          <p:nvPr>
            <p:ph idx="1"/>
          </p:nvPr>
        </p:nvSpPr>
        <p:spPr>
          <a:xfrm>
            <a:off x="1358778" y="692696"/>
            <a:ext cx="7200000" cy="4389517"/>
          </a:xfrm>
        </p:spPr>
        <p:txBody>
          <a:bodyPr/>
          <a:lstStyle/>
          <a:p>
            <a:r>
              <a:rPr lang="en-US" dirty="0" smtClean="0"/>
              <a:t>Strengthen </a:t>
            </a:r>
            <a:r>
              <a:rPr lang="en-US" dirty="0"/>
              <a:t>national R&amp;D </a:t>
            </a:r>
            <a:r>
              <a:rPr lang="en-US" dirty="0" smtClean="0"/>
              <a:t>capabilities</a:t>
            </a:r>
            <a:endParaRPr lang="en-US" dirty="0"/>
          </a:p>
          <a:p>
            <a:r>
              <a:rPr lang="en-US" dirty="0"/>
              <a:t>Share research </a:t>
            </a:r>
            <a:r>
              <a:rPr lang="en-US" dirty="0" smtClean="0"/>
              <a:t>costs</a:t>
            </a:r>
            <a:endParaRPr lang="en-US" dirty="0"/>
          </a:p>
          <a:p>
            <a:r>
              <a:rPr lang="en-US" dirty="0"/>
              <a:t>Pool technical </a:t>
            </a:r>
            <a:r>
              <a:rPr lang="en-US" dirty="0" smtClean="0"/>
              <a:t>resources</a:t>
            </a:r>
            <a:endParaRPr lang="en-US" dirty="0"/>
          </a:p>
          <a:p>
            <a:r>
              <a:rPr lang="en-US" dirty="0"/>
              <a:t>Avoid duplication and unproductive research </a:t>
            </a:r>
            <a:r>
              <a:rPr lang="en-US" dirty="0" smtClean="0"/>
              <a:t>paths</a:t>
            </a:r>
            <a:endParaRPr lang="en-US" dirty="0"/>
          </a:p>
          <a:p>
            <a:r>
              <a:rPr lang="en-US" dirty="0"/>
              <a:t>Network </a:t>
            </a:r>
            <a:r>
              <a:rPr lang="en-US" dirty="0" smtClean="0"/>
              <a:t>researchers</a:t>
            </a:r>
            <a:endParaRPr lang="en-US" dirty="0"/>
          </a:p>
          <a:p>
            <a:r>
              <a:rPr lang="en-US" dirty="0" err="1"/>
              <a:t>Standardise</a:t>
            </a:r>
            <a:r>
              <a:rPr lang="en-US" dirty="0"/>
              <a:t> </a:t>
            </a:r>
            <a:r>
              <a:rPr lang="en-US" dirty="0" smtClean="0"/>
              <a:t>methodologies</a:t>
            </a:r>
            <a:endParaRPr lang="en-US" dirty="0"/>
          </a:p>
          <a:p>
            <a:r>
              <a:rPr lang="en-US" dirty="0" err="1"/>
              <a:t>Harmonise</a:t>
            </a:r>
            <a:r>
              <a:rPr lang="en-US" dirty="0"/>
              <a:t> technical </a:t>
            </a:r>
            <a:r>
              <a:rPr lang="en-US" dirty="0" smtClean="0"/>
              <a:t>standards</a:t>
            </a:r>
            <a:endParaRPr lang="en-US" dirty="0"/>
          </a:p>
          <a:p>
            <a:r>
              <a:rPr lang="en-US" dirty="0"/>
              <a:t>Enhance the quality of R&amp;D </a:t>
            </a:r>
            <a:r>
              <a:rPr lang="en-US" dirty="0" smtClean="0"/>
              <a:t>outputs</a:t>
            </a:r>
            <a:endParaRPr lang="en-US" dirty="0"/>
          </a:p>
          <a:p>
            <a:r>
              <a:rPr lang="en-US" dirty="0"/>
              <a:t>Disseminate information on technology </a:t>
            </a:r>
            <a:r>
              <a:rPr lang="en-US" dirty="0" smtClean="0"/>
              <a:t>capabilities</a:t>
            </a:r>
            <a:endParaRPr lang="en-US" dirty="0"/>
          </a:p>
          <a:p>
            <a:r>
              <a:rPr lang="en-US" dirty="0"/>
              <a:t>Accelerate the deployment of new </a:t>
            </a:r>
            <a:r>
              <a:rPr lang="en-US" dirty="0" smtClean="0"/>
              <a:t>technologies</a:t>
            </a:r>
            <a:endParaRPr lang="en-US" dirty="0"/>
          </a:p>
          <a:p>
            <a:r>
              <a:rPr lang="en-US" dirty="0"/>
              <a:t>Build a common understanding of the technical basis for </a:t>
            </a:r>
            <a:r>
              <a:rPr lang="en-US" dirty="0" smtClean="0"/>
              <a:t>issues</a:t>
            </a:r>
            <a:endParaRPr lang="en-US" dirty="0"/>
          </a:p>
          <a:p>
            <a:r>
              <a:rPr lang="en-US" dirty="0" smtClean="0"/>
              <a:t>Contribute </a:t>
            </a:r>
            <a:r>
              <a:rPr lang="en-US" dirty="0"/>
              <a:t>to energy policy </a:t>
            </a:r>
            <a:r>
              <a:rPr lang="en-US" dirty="0" smtClean="0"/>
              <a:t>development</a:t>
            </a:r>
            <a:endParaRPr lang="en-US" dirty="0"/>
          </a:p>
          <a:p>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25</a:t>
            </a:fld>
            <a:endParaRPr lang="en-US" dirty="0">
              <a:solidFill>
                <a:prstClr val="white"/>
              </a:solidFill>
              <a:latin typeface="Verdana"/>
            </a:endParaRPr>
          </a:p>
        </p:txBody>
      </p:sp>
    </p:spTree>
    <p:extLst>
      <p:ext uri="{BB962C8B-B14F-4D97-AF65-F5344CB8AC3E}">
        <p14:creationId xmlns:p14="http://schemas.microsoft.com/office/powerpoint/2010/main" val="1380919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lum bright="3000" contrast="-8000"/>
          </a:blip>
          <a:stretch>
            <a:fillRect/>
          </a:stretch>
        </p:blipFill>
        <p:spPr>
          <a:xfrm>
            <a:off x="1192363" y="1081314"/>
            <a:ext cx="7194356" cy="5515166"/>
          </a:xfrm>
          <a:prstGeom prst="rect">
            <a:avLst/>
          </a:prstGeom>
        </p:spPr>
      </p:pic>
      <p:sp>
        <p:nvSpPr>
          <p:cNvPr id="2" name="Title 1"/>
          <p:cNvSpPr>
            <a:spLocks noGrp="1"/>
          </p:cNvSpPr>
          <p:nvPr>
            <p:ph type="title"/>
          </p:nvPr>
        </p:nvSpPr>
        <p:spPr>
          <a:xfrm>
            <a:off x="1186982" y="87578"/>
            <a:ext cx="7461694" cy="838353"/>
          </a:xfrm>
        </p:spPr>
        <p:txBody>
          <a:bodyPr/>
          <a:lstStyle/>
          <a:p>
            <a:r>
              <a:rPr lang="ga-IE" sz="2800" dirty="0" smtClean="0"/>
              <a:t>Membership - 2</a:t>
            </a:r>
            <a:r>
              <a:rPr lang="nl-NL" sz="2800" dirty="0" smtClean="0"/>
              <a:t>4</a:t>
            </a:r>
            <a:r>
              <a:rPr lang="ga-IE" sz="2800" dirty="0" smtClean="0"/>
              <a:t> Contracting Parties</a:t>
            </a:r>
            <a:endParaRPr lang="en-US" sz="2800" dirty="0"/>
          </a:p>
        </p:txBody>
      </p:sp>
      <p:sp>
        <p:nvSpPr>
          <p:cNvPr id="4" name="Slide Number Placeholder 3"/>
          <p:cNvSpPr>
            <a:spLocks noGrp="1"/>
          </p:cNvSpPr>
          <p:nvPr>
            <p:ph type="sldNum" sz="quarter" idx="4"/>
          </p:nvPr>
        </p:nvSpPr>
        <p:spPr/>
        <p:txBody>
          <a:bodyPr/>
          <a:lstStyle/>
          <a:p>
            <a:fld id="{DB7CB12E-BAB3-9648-8703-2FA9B219B3B1}" type="slidenum">
              <a:rPr lang="en-US" smtClean="0">
                <a:solidFill>
                  <a:prstClr val="white"/>
                </a:solidFill>
              </a:rPr>
              <a:pPr/>
              <a:t>3</a:t>
            </a:fld>
            <a:endParaRPr lang="en-US" dirty="0">
              <a:solidFill>
                <a:prstClr val="white"/>
              </a:solidFill>
            </a:endParaRPr>
          </a:p>
        </p:txBody>
      </p:sp>
      <p:sp>
        <p:nvSpPr>
          <p:cNvPr id="9" name="Content Placeholder 2"/>
          <p:cNvSpPr txBox="1">
            <a:spLocks/>
          </p:cNvSpPr>
          <p:nvPr/>
        </p:nvSpPr>
        <p:spPr>
          <a:xfrm>
            <a:off x="3645063" y="1315256"/>
            <a:ext cx="3384376" cy="5040386"/>
          </a:xfrm>
          <a:prstGeom prst="rect">
            <a:avLst/>
          </a:prstGeom>
          <a:noFill/>
        </p:spPr>
        <p:txBody>
          <a:bodyPr lIns="0" tIns="0" rIns="0" bIns="0" anchor="ctr"/>
          <a:lstStyle>
            <a:lvl1pPr marL="216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BE" sz="1600" b="1" dirty="0">
                <a:latin typeface="Calibri" panose="020F0502020204030204" pitchFamily="34" charset="0"/>
              </a:rPr>
              <a:t>EUROPE:</a:t>
            </a:r>
          </a:p>
          <a:p>
            <a:pPr lvl="1"/>
            <a:r>
              <a:rPr lang="nl-BE" sz="1400" b="1" dirty="0" smtClean="0">
                <a:latin typeface="Calibri" panose="020F0502020204030204" pitchFamily="34" charset="0"/>
              </a:rPr>
              <a:t>Austria</a:t>
            </a:r>
            <a:endParaRPr lang="nl-BE" sz="1400" b="1" dirty="0">
              <a:latin typeface="Calibri" panose="020F0502020204030204" pitchFamily="34" charset="0"/>
            </a:endParaRPr>
          </a:p>
          <a:p>
            <a:pPr lvl="1"/>
            <a:r>
              <a:rPr lang="nl-BE" sz="1400" b="1" dirty="0" smtClean="0">
                <a:latin typeface="Calibri" panose="020F0502020204030204" pitchFamily="34" charset="0"/>
              </a:rPr>
              <a:t>Belgium</a:t>
            </a:r>
            <a:endParaRPr lang="nl-BE" sz="1400" b="1" dirty="0">
              <a:latin typeface="Calibri" panose="020F0502020204030204" pitchFamily="34" charset="0"/>
            </a:endParaRPr>
          </a:p>
          <a:p>
            <a:pPr lvl="1"/>
            <a:r>
              <a:rPr lang="nl-BE" sz="1400" b="1" dirty="0" smtClean="0">
                <a:latin typeface="Calibri" panose="020F0502020204030204" pitchFamily="34" charset="0"/>
              </a:rPr>
              <a:t>Croatia</a:t>
            </a:r>
            <a:endParaRPr lang="nl-BE" sz="1400" b="1" dirty="0">
              <a:latin typeface="Calibri" panose="020F0502020204030204" pitchFamily="34" charset="0"/>
            </a:endParaRPr>
          </a:p>
          <a:p>
            <a:pPr lvl="1"/>
            <a:r>
              <a:rPr lang="nl-BE" sz="1400" b="1" dirty="0" smtClean="0">
                <a:latin typeface="Calibri" panose="020F0502020204030204" pitchFamily="34" charset="0"/>
              </a:rPr>
              <a:t>Denmark</a:t>
            </a:r>
            <a:endParaRPr lang="nl-BE" sz="1400" b="1" dirty="0">
              <a:latin typeface="Calibri" panose="020F0502020204030204" pitchFamily="34" charset="0"/>
            </a:endParaRPr>
          </a:p>
          <a:p>
            <a:pPr lvl="1"/>
            <a:r>
              <a:rPr lang="nl-BE" sz="1400" b="1" dirty="0" smtClean="0">
                <a:latin typeface="Calibri" panose="020F0502020204030204" pitchFamily="34" charset="0"/>
              </a:rPr>
              <a:t>European</a:t>
            </a:r>
            <a:r>
              <a:rPr lang="nl-BE" sz="1400" b="1" dirty="0">
                <a:latin typeface="Calibri" panose="020F0502020204030204" pitchFamily="34" charset="0"/>
              </a:rPr>
              <a:t> </a:t>
            </a:r>
            <a:r>
              <a:rPr lang="nl-BE" sz="1400" b="1" dirty="0" err="1" smtClean="0">
                <a:latin typeface="Calibri" panose="020F0502020204030204" pitchFamily="34" charset="0"/>
              </a:rPr>
              <a:t>Commission</a:t>
            </a:r>
            <a:endParaRPr lang="nl-BE" sz="1400" b="1" dirty="0" smtClean="0">
              <a:latin typeface="Calibri" panose="020F0502020204030204" pitchFamily="34" charset="0"/>
            </a:endParaRPr>
          </a:p>
          <a:p>
            <a:pPr lvl="1"/>
            <a:r>
              <a:rPr lang="nl-BE" sz="1400" b="1" dirty="0" smtClean="0">
                <a:latin typeface="Calibri" panose="020F0502020204030204" pitchFamily="34" charset="0"/>
              </a:rPr>
              <a:t>Estonia</a:t>
            </a:r>
            <a:endParaRPr lang="nl-BE" sz="1400" b="1" dirty="0">
              <a:latin typeface="Calibri" panose="020F0502020204030204" pitchFamily="34" charset="0"/>
            </a:endParaRPr>
          </a:p>
          <a:p>
            <a:pPr lvl="1"/>
            <a:r>
              <a:rPr lang="nl-BE" sz="1400" b="1" dirty="0" smtClean="0">
                <a:latin typeface="Calibri" panose="020F0502020204030204" pitchFamily="34" charset="0"/>
              </a:rPr>
              <a:t>Finland</a:t>
            </a:r>
            <a:endParaRPr lang="nl-BE" sz="1400" b="1" dirty="0">
              <a:latin typeface="Calibri" panose="020F0502020204030204" pitchFamily="34" charset="0"/>
            </a:endParaRPr>
          </a:p>
          <a:p>
            <a:pPr lvl="1"/>
            <a:r>
              <a:rPr lang="nl-BE" sz="1400" b="1" dirty="0" smtClean="0">
                <a:latin typeface="Calibri" panose="020F0502020204030204" pitchFamily="34" charset="0"/>
              </a:rPr>
              <a:t>France</a:t>
            </a:r>
            <a:endParaRPr lang="nl-BE" sz="1400" b="1" dirty="0">
              <a:latin typeface="Calibri" panose="020F0502020204030204" pitchFamily="34" charset="0"/>
            </a:endParaRPr>
          </a:p>
          <a:p>
            <a:pPr lvl="1"/>
            <a:r>
              <a:rPr lang="nl-BE" sz="1400" b="1" dirty="0" smtClean="0">
                <a:latin typeface="Calibri" panose="020F0502020204030204" pitchFamily="34" charset="0"/>
              </a:rPr>
              <a:t>Germany</a:t>
            </a:r>
            <a:endParaRPr lang="nl-BE" sz="1400" b="1" dirty="0">
              <a:latin typeface="Calibri" panose="020F0502020204030204" pitchFamily="34" charset="0"/>
            </a:endParaRPr>
          </a:p>
          <a:p>
            <a:pPr lvl="1"/>
            <a:r>
              <a:rPr lang="nl-BE" sz="1400" b="1" dirty="0" smtClean="0">
                <a:latin typeface="Calibri" panose="020F0502020204030204" pitchFamily="34" charset="0"/>
              </a:rPr>
              <a:t>Ireland</a:t>
            </a:r>
            <a:endParaRPr lang="nl-BE" sz="1400" b="1" dirty="0">
              <a:latin typeface="Calibri" panose="020F0502020204030204" pitchFamily="34" charset="0"/>
            </a:endParaRPr>
          </a:p>
          <a:p>
            <a:pPr lvl="1"/>
            <a:r>
              <a:rPr lang="nl-BE" sz="1400" b="1" dirty="0" smtClean="0">
                <a:latin typeface="Calibri" panose="020F0502020204030204" pitchFamily="34" charset="0"/>
              </a:rPr>
              <a:t>Italy</a:t>
            </a:r>
            <a:endParaRPr lang="nl-BE" sz="1400" b="1" dirty="0">
              <a:latin typeface="Calibri" panose="020F0502020204030204" pitchFamily="34" charset="0"/>
            </a:endParaRPr>
          </a:p>
          <a:p>
            <a:pPr lvl="1"/>
            <a:r>
              <a:rPr lang="nl-BE" sz="1400" b="1" dirty="0" smtClean="0">
                <a:latin typeface="Calibri" panose="020F0502020204030204" pitchFamily="34" charset="0"/>
              </a:rPr>
              <a:t>Netherlands</a:t>
            </a:r>
            <a:endParaRPr lang="nl-BE" sz="1400" b="1" dirty="0">
              <a:latin typeface="Calibri" panose="020F0502020204030204" pitchFamily="34" charset="0"/>
            </a:endParaRPr>
          </a:p>
          <a:p>
            <a:pPr lvl="1"/>
            <a:r>
              <a:rPr lang="nl-BE" sz="1400" b="1" dirty="0" smtClean="0">
                <a:latin typeface="Calibri" panose="020F0502020204030204" pitchFamily="34" charset="0"/>
              </a:rPr>
              <a:t>Norway</a:t>
            </a:r>
            <a:endParaRPr lang="nl-BE" sz="1400" b="1" dirty="0">
              <a:latin typeface="Calibri" panose="020F0502020204030204" pitchFamily="34" charset="0"/>
            </a:endParaRPr>
          </a:p>
          <a:p>
            <a:pPr lvl="1"/>
            <a:r>
              <a:rPr lang="nl-BE" sz="1400" b="1" dirty="0" smtClean="0">
                <a:latin typeface="Calibri" panose="020F0502020204030204" pitchFamily="34" charset="0"/>
              </a:rPr>
              <a:t>Sweden</a:t>
            </a:r>
            <a:endParaRPr lang="nl-BE" sz="1400" b="1" dirty="0">
              <a:latin typeface="Calibri" panose="020F0502020204030204" pitchFamily="34" charset="0"/>
            </a:endParaRPr>
          </a:p>
          <a:p>
            <a:pPr lvl="1"/>
            <a:r>
              <a:rPr lang="nl-BE" sz="1400" b="1" dirty="0" smtClean="0">
                <a:latin typeface="Calibri" panose="020F0502020204030204" pitchFamily="34" charset="0"/>
              </a:rPr>
              <a:t>Switzerland</a:t>
            </a:r>
            <a:endParaRPr lang="nl-BE" sz="1400" b="1" dirty="0">
              <a:latin typeface="Calibri" panose="020F0502020204030204" pitchFamily="34" charset="0"/>
            </a:endParaRPr>
          </a:p>
          <a:p>
            <a:pPr lvl="1"/>
            <a:r>
              <a:rPr lang="nl-BE" sz="1400" b="1" dirty="0" smtClean="0">
                <a:latin typeface="Calibri" panose="020F0502020204030204" pitchFamily="34" charset="0"/>
              </a:rPr>
              <a:t>United </a:t>
            </a:r>
            <a:r>
              <a:rPr lang="nl-BE" sz="1400" b="1" dirty="0">
                <a:latin typeface="Calibri" panose="020F0502020204030204" pitchFamily="34" charset="0"/>
              </a:rPr>
              <a:t>Kingdom</a:t>
            </a:r>
          </a:p>
        </p:txBody>
      </p:sp>
      <p:sp>
        <p:nvSpPr>
          <p:cNvPr id="11" name="Content Placeholder 2"/>
          <p:cNvSpPr txBox="1">
            <a:spLocks/>
          </p:cNvSpPr>
          <p:nvPr/>
        </p:nvSpPr>
        <p:spPr>
          <a:xfrm>
            <a:off x="6021564" y="1102997"/>
            <a:ext cx="3112690" cy="2386411"/>
          </a:xfrm>
          <a:prstGeom prst="rect">
            <a:avLst/>
          </a:prstGeom>
          <a:noFill/>
        </p:spPr>
        <p:txBody>
          <a:bodyPr lIns="0" tIns="0" rIns="0" bIns="0"/>
          <a:lstStyle>
            <a:lvl1pPr marL="216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buFont typeface="Wingdings" charset="2"/>
              <a:buNone/>
            </a:pPr>
            <a:r>
              <a:rPr lang="nl-BE" sz="1800" b="1" dirty="0" smtClean="0">
                <a:latin typeface="Calibri" panose="020F0502020204030204" pitchFamily="34" charset="0"/>
              </a:rPr>
              <a:t>ASIA/OCEANIA/AFRICA</a:t>
            </a:r>
          </a:p>
          <a:p>
            <a:pPr lvl="1" fontAlgn="auto"/>
            <a:r>
              <a:rPr lang="nl-BE" sz="1800" dirty="0" smtClean="0">
                <a:latin typeface="Calibri" panose="020F0502020204030204" pitchFamily="34" charset="0"/>
              </a:rPr>
              <a:t>Australia</a:t>
            </a:r>
          </a:p>
          <a:p>
            <a:pPr lvl="1" fontAlgn="auto"/>
            <a:r>
              <a:rPr lang="nl-BE" sz="1800" dirty="0" smtClean="0">
                <a:latin typeface="Calibri" panose="020F0502020204030204" pitchFamily="34" charset="0"/>
              </a:rPr>
              <a:t>Japan</a:t>
            </a:r>
          </a:p>
          <a:p>
            <a:pPr lvl="1" fontAlgn="auto"/>
            <a:r>
              <a:rPr lang="nl-BE" sz="1800" dirty="0" smtClean="0">
                <a:latin typeface="Calibri" panose="020F0502020204030204" pitchFamily="34" charset="0"/>
              </a:rPr>
              <a:t>Korea</a:t>
            </a:r>
          </a:p>
          <a:p>
            <a:pPr lvl="1" fontAlgn="auto"/>
            <a:r>
              <a:rPr lang="nl-BE" sz="1800" dirty="0" smtClean="0">
                <a:latin typeface="Calibri" panose="020F0502020204030204" pitchFamily="34" charset="0"/>
              </a:rPr>
              <a:t>New </a:t>
            </a:r>
            <a:r>
              <a:rPr lang="nl-BE" sz="1800" dirty="0" err="1" smtClean="0">
                <a:latin typeface="Calibri" panose="020F0502020204030204" pitchFamily="34" charset="0"/>
              </a:rPr>
              <a:t>Zealand</a:t>
            </a:r>
            <a:endParaRPr lang="nl-BE" sz="1800" dirty="0" smtClean="0">
              <a:latin typeface="Calibri" panose="020F0502020204030204" pitchFamily="34" charset="0"/>
            </a:endParaRPr>
          </a:p>
          <a:p>
            <a:pPr lvl="1" fontAlgn="auto"/>
            <a:r>
              <a:rPr lang="nl-BE" sz="1800" dirty="0" smtClean="0">
                <a:latin typeface="Calibri" panose="020F0502020204030204" pitchFamily="34" charset="0"/>
              </a:rPr>
              <a:t>South </a:t>
            </a:r>
            <a:r>
              <a:rPr lang="nl-BE" sz="1800" dirty="0" err="1" smtClean="0">
                <a:latin typeface="Calibri" panose="020F0502020204030204" pitchFamily="34" charset="0"/>
              </a:rPr>
              <a:t>Africa</a:t>
            </a:r>
            <a:endParaRPr lang="nl-BE" sz="1800" dirty="0">
              <a:latin typeface="Calibri" panose="020F0502020204030204" pitchFamily="34" charset="0"/>
            </a:endParaRPr>
          </a:p>
        </p:txBody>
      </p:sp>
      <p:sp>
        <p:nvSpPr>
          <p:cNvPr id="14" name="Content Placeholder 2"/>
          <p:cNvSpPr txBox="1">
            <a:spLocks/>
          </p:cNvSpPr>
          <p:nvPr/>
        </p:nvSpPr>
        <p:spPr>
          <a:xfrm>
            <a:off x="1617361" y="3356992"/>
            <a:ext cx="3112689" cy="2582141"/>
          </a:xfrm>
          <a:prstGeom prst="rect">
            <a:avLst/>
          </a:prstGeom>
          <a:noFill/>
        </p:spPr>
        <p:txBody>
          <a:bodyPr lIns="0" tIns="0" rIns="0" bIns="0"/>
          <a:lstStyle>
            <a:lvl1pPr marL="216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1pPr>
            <a:lvl2pPr marL="432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2pPr>
            <a:lvl3pPr marL="648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3pPr>
            <a:lvl4pPr marL="864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4pPr>
            <a:lvl5pPr marL="1080000" indent="-216000" algn="l" defTabSz="457200" rtl="0" eaLnBrk="1" latinLnBrk="0" hangingPunct="1">
              <a:lnSpc>
                <a:spcPct val="100000"/>
              </a:lnSpc>
              <a:spcBef>
                <a:spcPts val="0"/>
              </a:spcBef>
              <a:spcAft>
                <a:spcPts val="900"/>
              </a:spcAft>
              <a:buFont typeface="Wingdings" charset="2"/>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BE" sz="1800" b="1" dirty="0">
                <a:latin typeface="Calibri" panose="020F0502020204030204" pitchFamily="34" charset="0"/>
              </a:rPr>
              <a:t>AMERICA’S</a:t>
            </a:r>
          </a:p>
          <a:p>
            <a:pPr lvl="1"/>
            <a:r>
              <a:rPr lang="nl-BE" sz="1800" dirty="0" smtClean="0">
                <a:latin typeface="Calibri" panose="020F0502020204030204" pitchFamily="34" charset="0"/>
              </a:rPr>
              <a:t>Brazil</a:t>
            </a:r>
            <a:endParaRPr lang="nl-BE" sz="1800" dirty="0">
              <a:latin typeface="Calibri" panose="020F0502020204030204" pitchFamily="34" charset="0"/>
            </a:endParaRPr>
          </a:p>
          <a:p>
            <a:pPr lvl="1"/>
            <a:r>
              <a:rPr lang="nl-BE" sz="1800" dirty="0" smtClean="0">
                <a:latin typeface="Calibri" panose="020F0502020204030204" pitchFamily="34" charset="0"/>
              </a:rPr>
              <a:t>Canada</a:t>
            </a:r>
            <a:endParaRPr lang="nl-BE" sz="1800" dirty="0">
              <a:latin typeface="Calibri" panose="020F0502020204030204" pitchFamily="34" charset="0"/>
            </a:endParaRPr>
          </a:p>
          <a:p>
            <a:pPr lvl="1"/>
            <a:r>
              <a:rPr lang="nl-BE" sz="1800" dirty="0" smtClean="0">
                <a:latin typeface="Calibri" panose="020F0502020204030204" pitchFamily="34" charset="0"/>
              </a:rPr>
              <a:t>United </a:t>
            </a:r>
            <a:r>
              <a:rPr lang="nl-BE" sz="1800" dirty="0">
                <a:latin typeface="Calibri" panose="020F0502020204030204" pitchFamily="34" charset="0"/>
              </a:rPr>
              <a:t>States</a:t>
            </a:r>
          </a:p>
        </p:txBody>
      </p:sp>
      <p:sp>
        <p:nvSpPr>
          <p:cNvPr id="12" name="Rectangle 7"/>
          <p:cNvSpPr/>
          <p:nvPr/>
        </p:nvSpPr>
        <p:spPr>
          <a:xfrm>
            <a:off x="5563356" y="5236478"/>
            <a:ext cx="3600400" cy="1415772"/>
          </a:xfrm>
          <a:prstGeom prst="rect">
            <a:avLst/>
          </a:prstGeom>
          <a:solidFill>
            <a:schemeClr val="bg1"/>
          </a:solidFill>
          <a:ln>
            <a:solidFill>
              <a:srgbClr val="7030A0"/>
            </a:solidFill>
          </a:ln>
          <a:effectLst>
            <a:outerShdw blurRad="50800" dist="38100" dir="13500000" algn="br" rotWithShape="0">
              <a:prstClr val="black">
                <a:alpha val="40000"/>
              </a:prstClr>
            </a:outerShdw>
          </a:effectLst>
        </p:spPr>
        <p:txBody>
          <a:bodyPr wrap="square">
            <a:spAutoFit/>
          </a:bodyPr>
          <a:lstStyle/>
          <a:p>
            <a:r>
              <a:rPr lang="nl-BE" dirty="0" smtClean="0">
                <a:latin typeface="Verdana" panose="020B0604030504040204" pitchFamily="34" charset="0"/>
              </a:rPr>
              <a:t>2018 Budget: US$1.8 Million</a:t>
            </a:r>
            <a:endParaRPr lang="nl-BE" dirty="0">
              <a:latin typeface="Verdana" panose="020B0604030504040204" pitchFamily="34" charset="0"/>
            </a:endParaRPr>
          </a:p>
          <a:p>
            <a:r>
              <a:rPr lang="nl-BE" dirty="0">
                <a:latin typeface="Verdana" panose="020B0604030504040204" pitchFamily="34" charset="0"/>
              </a:rPr>
              <a:t>Tasks: </a:t>
            </a:r>
            <a:r>
              <a:rPr lang="nl-BE" dirty="0" smtClean="0">
                <a:latin typeface="Verdana" panose="020B0604030504040204" pitchFamily="34" charset="0"/>
              </a:rPr>
              <a:t>10 + 6</a:t>
            </a:r>
            <a:endParaRPr lang="nl-BE" dirty="0">
              <a:latin typeface="Verdana" panose="020B0604030504040204" pitchFamily="34" charset="0"/>
            </a:endParaRPr>
          </a:p>
          <a:p>
            <a:r>
              <a:rPr lang="nl-BE" dirty="0">
                <a:latin typeface="Verdana" panose="020B0604030504040204" pitchFamily="34" charset="0"/>
              </a:rPr>
              <a:t>Task participation: </a:t>
            </a:r>
            <a:r>
              <a:rPr lang="nl-BE" dirty="0" smtClean="0">
                <a:latin typeface="Verdana" panose="020B0604030504040204" pitchFamily="34" charset="0"/>
              </a:rPr>
              <a:t>98</a:t>
            </a:r>
            <a:endParaRPr lang="nl-BE" dirty="0">
              <a:latin typeface="Verdana" panose="020B0604030504040204" pitchFamily="34" charset="0"/>
            </a:endParaRPr>
          </a:p>
          <a:p>
            <a:r>
              <a:rPr lang="nl-BE" sz="1600" i="1" dirty="0">
                <a:latin typeface="Verdana,Italic"/>
              </a:rPr>
              <a:t>Direct participation:</a:t>
            </a:r>
          </a:p>
          <a:p>
            <a:r>
              <a:rPr lang="nl-BE" sz="1600" i="1" dirty="0" smtClean="0">
                <a:latin typeface="Verdana,Italic"/>
              </a:rPr>
              <a:t>	&gt; 200 </a:t>
            </a:r>
            <a:r>
              <a:rPr lang="nl-BE" sz="1600" i="1" dirty="0">
                <a:latin typeface="Verdana,Italic"/>
              </a:rPr>
              <a:t>persons</a:t>
            </a:r>
            <a:endParaRPr lang="nl-BE" dirty="0"/>
          </a:p>
        </p:txBody>
      </p:sp>
      <p:sp>
        <p:nvSpPr>
          <p:cNvPr id="3" name="TextBox 2"/>
          <p:cNvSpPr txBox="1"/>
          <p:nvPr/>
        </p:nvSpPr>
        <p:spPr>
          <a:xfrm>
            <a:off x="1202302" y="5338968"/>
            <a:ext cx="1714158" cy="1200329"/>
          </a:xfrm>
          <a:prstGeom prst="rect">
            <a:avLst/>
          </a:prstGeom>
          <a:noFill/>
          <a:ln>
            <a:solidFill>
              <a:schemeClr val="tx1"/>
            </a:solidFill>
            <a:prstDash val="solid"/>
          </a:ln>
        </p:spPr>
        <p:txBody>
          <a:bodyPr wrap="square" rtlCol="0">
            <a:spAutoFit/>
          </a:bodyPr>
          <a:lstStyle/>
          <a:p>
            <a:r>
              <a:rPr lang="en-US" dirty="0" smtClean="0"/>
              <a:t>In discussions:</a:t>
            </a:r>
          </a:p>
          <a:p>
            <a:pPr marL="285750" indent="-285750">
              <a:buFont typeface="Arial" panose="020B0604020202020204" pitchFamily="34" charset="0"/>
              <a:buChar char="•"/>
            </a:pPr>
            <a:r>
              <a:rPr lang="en-US" dirty="0" smtClean="0"/>
              <a:t>China</a:t>
            </a:r>
          </a:p>
          <a:p>
            <a:pPr marL="285750" indent="-285750">
              <a:buFont typeface="Arial" panose="020B0604020202020204" pitchFamily="34" charset="0"/>
              <a:buChar char="•"/>
            </a:pPr>
            <a:r>
              <a:rPr lang="en-US" dirty="0" smtClean="0"/>
              <a:t>India</a:t>
            </a:r>
          </a:p>
          <a:p>
            <a:pPr marL="285750" indent="-285750">
              <a:buFont typeface="Arial" panose="020B0604020202020204" pitchFamily="34" charset="0"/>
              <a:buChar char="•"/>
            </a:pPr>
            <a:r>
              <a:rPr lang="en-US" dirty="0" smtClean="0"/>
              <a:t>Mexico</a:t>
            </a:r>
            <a:endParaRPr lang="en-US" dirty="0"/>
          </a:p>
        </p:txBody>
      </p:sp>
    </p:spTree>
    <p:extLst>
      <p:ext uri="{BB962C8B-B14F-4D97-AF65-F5344CB8AC3E}">
        <p14:creationId xmlns:p14="http://schemas.microsoft.com/office/powerpoint/2010/main" val="403107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520" y="-53698"/>
            <a:ext cx="7827762" cy="695915"/>
          </a:xfrm>
        </p:spPr>
        <p:txBody>
          <a:bodyPr/>
          <a:lstStyle/>
          <a:p>
            <a:r>
              <a:rPr lang="nl-BE" sz="2800" dirty="0" smtClean="0"/>
              <a:t>IEA Bioenergy </a:t>
            </a:r>
            <a:r>
              <a:rPr lang="nl-BE" sz="2400" dirty="0" smtClean="0"/>
              <a:t>– Depth and Breadth</a:t>
            </a:r>
            <a:endParaRPr lang="nl-BE" sz="2400"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4</a:t>
            </a:fld>
            <a:endParaRPr lang="en-US" dirty="0"/>
          </a:p>
        </p:txBody>
      </p:sp>
      <p:grpSp>
        <p:nvGrpSpPr>
          <p:cNvPr id="26" name="Group 125"/>
          <p:cNvGrpSpPr>
            <a:grpSpLocks/>
          </p:cNvGrpSpPr>
          <p:nvPr/>
        </p:nvGrpSpPr>
        <p:grpSpPr bwMode="auto">
          <a:xfrm>
            <a:off x="4505325" y="370234"/>
            <a:ext cx="877888" cy="2541517"/>
            <a:chOff x="2838" y="289"/>
            <a:chExt cx="553" cy="1572"/>
          </a:xfrm>
        </p:grpSpPr>
        <p:sp>
          <p:nvSpPr>
            <p:cNvPr id="86" name="Oval 123"/>
            <p:cNvSpPr>
              <a:spLocks noChangeArrowheads="1"/>
            </p:cNvSpPr>
            <p:nvPr/>
          </p:nvSpPr>
          <p:spPr bwMode="auto">
            <a:xfrm>
              <a:off x="2877" y="289"/>
              <a:ext cx="514" cy="66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sp>
          <p:nvSpPr>
            <p:cNvPr id="87" name="Oval 124"/>
            <p:cNvSpPr>
              <a:spLocks noChangeArrowheads="1"/>
            </p:cNvSpPr>
            <p:nvPr/>
          </p:nvSpPr>
          <p:spPr bwMode="auto">
            <a:xfrm>
              <a:off x="2838" y="1200"/>
              <a:ext cx="514" cy="66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 cap="rnd">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grpSp>
      <p:sp>
        <p:nvSpPr>
          <p:cNvPr id="27" name="Rectangle 126"/>
          <p:cNvSpPr>
            <a:spLocks noChangeArrowheads="1"/>
          </p:cNvSpPr>
          <p:nvPr/>
        </p:nvSpPr>
        <p:spPr bwMode="auto">
          <a:xfrm>
            <a:off x="5318125" y="926644"/>
            <a:ext cx="0" cy="2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sp>
        <p:nvSpPr>
          <p:cNvPr id="34" name="Oval 136"/>
          <p:cNvSpPr>
            <a:spLocks noChangeArrowheads="1"/>
          </p:cNvSpPr>
          <p:nvPr/>
        </p:nvSpPr>
        <p:spPr bwMode="auto">
          <a:xfrm>
            <a:off x="6823075" y="777903"/>
            <a:ext cx="728663" cy="104764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 cap="rnd">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sp>
        <p:nvSpPr>
          <p:cNvPr id="38" name="Oval 143"/>
          <p:cNvSpPr>
            <a:spLocks noChangeArrowheads="1"/>
          </p:cNvSpPr>
          <p:nvPr/>
        </p:nvSpPr>
        <p:spPr bwMode="auto">
          <a:xfrm>
            <a:off x="7315200" y="531908"/>
            <a:ext cx="728663" cy="104764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 cap="rnd">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grpSp>
        <p:nvGrpSpPr>
          <p:cNvPr id="46" name="Group 168"/>
          <p:cNvGrpSpPr>
            <a:grpSpLocks/>
          </p:cNvGrpSpPr>
          <p:nvPr/>
        </p:nvGrpSpPr>
        <p:grpSpPr bwMode="auto">
          <a:xfrm>
            <a:off x="4887913" y="82454"/>
            <a:ext cx="1708150" cy="2098530"/>
            <a:chOff x="3079" y="111"/>
            <a:chExt cx="1076" cy="1298"/>
          </a:xfrm>
        </p:grpSpPr>
        <p:sp>
          <p:nvSpPr>
            <p:cNvPr id="80" name="Oval 166"/>
            <p:cNvSpPr>
              <a:spLocks noChangeArrowheads="1"/>
            </p:cNvSpPr>
            <p:nvPr/>
          </p:nvSpPr>
          <p:spPr bwMode="auto">
            <a:xfrm>
              <a:off x="3802" y="298"/>
              <a:ext cx="353" cy="111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sp>
          <p:nvSpPr>
            <p:cNvPr id="81" name="Oval 167"/>
            <p:cNvSpPr>
              <a:spLocks noChangeArrowheads="1"/>
            </p:cNvSpPr>
            <p:nvPr/>
          </p:nvSpPr>
          <p:spPr bwMode="auto">
            <a:xfrm>
              <a:off x="3079" y="111"/>
              <a:ext cx="353" cy="111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 cap="rnd">
                  <a:solidFill>
                    <a:srgbClr val="000000"/>
                  </a:solidFill>
                  <a:round/>
                  <a:headEnd/>
                  <a:tailEnd/>
                </a14:hiddenLine>
              </a:ext>
            </a:extLst>
          </p:spPr>
          <p:txBody>
            <a:bodyP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eaLnBrk="1" hangingPunct="1"/>
              <a:endParaRPr lang="en-US" altLang="nl-BE" sz="1800"/>
            </a:p>
          </p:txBody>
        </p:sp>
      </p:grpSp>
      <p:sp>
        <p:nvSpPr>
          <p:cNvPr id="113" name="Rectangle 112"/>
          <p:cNvSpPr/>
          <p:nvPr/>
        </p:nvSpPr>
        <p:spPr>
          <a:xfrm>
            <a:off x="1084520" y="926644"/>
            <a:ext cx="7868094" cy="141626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BE" dirty="0" smtClean="0"/>
              <a:t>Sources</a:t>
            </a:r>
            <a:endParaRPr lang="nl-BE" dirty="0"/>
          </a:p>
        </p:txBody>
      </p:sp>
      <p:sp>
        <p:nvSpPr>
          <p:cNvPr id="114" name="Rectangle 113"/>
          <p:cNvSpPr/>
          <p:nvPr/>
        </p:nvSpPr>
        <p:spPr>
          <a:xfrm>
            <a:off x="1084520" y="2362846"/>
            <a:ext cx="7868093" cy="1127052"/>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BE" dirty="0" err="1" smtClean="0"/>
              <a:t>Processes</a:t>
            </a:r>
            <a:endParaRPr lang="nl-BE" dirty="0"/>
          </a:p>
        </p:txBody>
      </p:sp>
      <p:sp>
        <p:nvSpPr>
          <p:cNvPr id="115" name="Rectangle 114"/>
          <p:cNvSpPr/>
          <p:nvPr/>
        </p:nvSpPr>
        <p:spPr>
          <a:xfrm>
            <a:off x="1084520" y="3493543"/>
            <a:ext cx="7868093" cy="783155"/>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BE" dirty="0" err="1" smtClean="0"/>
              <a:t>Products</a:t>
            </a:r>
            <a:endParaRPr lang="nl-BE" dirty="0"/>
          </a:p>
        </p:txBody>
      </p:sp>
      <p:sp>
        <p:nvSpPr>
          <p:cNvPr id="116" name="Rectangle 115"/>
          <p:cNvSpPr/>
          <p:nvPr/>
        </p:nvSpPr>
        <p:spPr>
          <a:xfrm>
            <a:off x="1084520" y="4290874"/>
            <a:ext cx="7868093" cy="199122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BE" dirty="0" err="1" smtClean="0"/>
              <a:t>Horizontal</a:t>
            </a:r>
            <a:r>
              <a:rPr lang="nl-BE" dirty="0" smtClean="0"/>
              <a:t> </a:t>
            </a:r>
          </a:p>
          <a:p>
            <a:r>
              <a:rPr lang="nl-BE" dirty="0" smtClean="0"/>
              <a:t>/ systems</a:t>
            </a:r>
            <a:endParaRPr lang="nl-BE" dirty="0"/>
          </a:p>
        </p:txBody>
      </p:sp>
      <p:sp>
        <p:nvSpPr>
          <p:cNvPr id="117" name="Oval 229"/>
          <p:cNvSpPr>
            <a:spLocks noChangeArrowheads="1"/>
          </p:cNvSpPr>
          <p:nvPr/>
        </p:nvSpPr>
        <p:spPr bwMode="auto">
          <a:xfrm>
            <a:off x="2692400" y="4464203"/>
            <a:ext cx="5622259" cy="493005"/>
          </a:xfrm>
          <a:prstGeom prst="ellipse">
            <a:avLst/>
          </a:prstGeom>
          <a:solidFill>
            <a:schemeClr val="bg1">
              <a:lumMod val="95000"/>
            </a:schemeClr>
          </a:solidFill>
          <a:ln w="0">
            <a:solidFill>
              <a:schemeClr val="accent1"/>
            </a:solidFill>
            <a:round/>
            <a:headEnd/>
            <a:tailEnd/>
          </a:ln>
        </p:spPr>
        <p:txBody>
          <a:bodyPr tIns="36000" bIns="36000"/>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38 Sustainability</a:t>
            </a:r>
            <a:endParaRPr lang="en-US" altLang="nl-BE" sz="1600" dirty="0"/>
          </a:p>
        </p:txBody>
      </p:sp>
      <p:sp>
        <p:nvSpPr>
          <p:cNvPr id="119" name="Oval 237"/>
          <p:cNvSpPr>
            <a:spLocks noChangeArrowheads="1"/>
          </p:cNvSpPr>
          <p:nvPr/>
        </p:nvSpPr>
        <p:spPr bwMode="auto">
          <a:xfrm>
            <a:off x="2692400" y="5677094"/>
            <a:ext cx="5622260" cy="502859"/>
          </a:xfrm>
          <a:prstGeom prst="ellipse">
            <a:avLst/>
          </a:prstGeom>
          <a:solidFill>
            <a:schemeClr val="bg1">
              <a:lumMod val="95000"/>
            </a:schemeClr>
          </a:solidFill>
          <a:ln w="0">
            <a:solidFill>
              <a:schemeClr val="accent1"/>
            </a:solidFill>
            <a:round/>
            <a:headEnd/>
            <a:tailEnd/>
          </a:ln>
        </p:spPr>
        <p:txBody>
          <a:bodyPr tIns="36000" bIns="36000"/>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41 Systems analysis</a:t>
            </a:r>
            <a:endParaRPr lang="en-US" altLang="nl-BE" sz="1600" dirty="0"/>
          </a:p>
        </p:txBody>
      </p:sp>
      <p:sp>
        <p:nvSpPr>
          <p:cNvPr id="121" name="Oval 245"/>
          <p:cNvSpPr>
            <a:spLocks noChangeArrowheads="1"/>
          </p:cNvSpPr>
          <p:nvPr/>
        </p:nvSpPr>
        <p:spPr bwMode="auto">
          <a:xfrm>
            <a:off x="2692400" y="5058875"/>
            <a:ext cx="5622260" cy="536287"/>
          </a:xfrm>
          <a:prstGeom prst="ellipse">
            <a:avLst/>
          </a:prstGeom>
          <a:solidFill>
            <a:schemeClr val="bg1">
              <a:lumMod val="95000"/>
            </a:schemeClr>
          </a:solidFill>
          <a:ln w="0">
            <a:solidFill>
              <a:schemeClr val="accent1"/>
            </a:solidFill>
            <a:round/>
            <a:headEnd/>
            <a:tailEnd/>
          </a:ln>
        </p:spPr>
        <p:txBody>
          <a:bodyPr tIns="36000" bIns="36000"/>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40 International markets &amp; trade</a:t>
            </a:r>
            <a:endParaRPr lang="en-US" altLang="nl-BE" sz="1600" dirty="0"/>
          </a:p>
        </p:txBody>
      </p:sp>
      <p:sp>
        <p:nvSpPr>
          <p:cNvPr id="123" name="Oval 250"/>
          <p:cNvSpPr>
            <a:spLocks noChangeArrowheads="1"/>
          </p:cNvSpPr>
          <p:nvPr/>
        </p:nvSpPr>
        <p:spPr bwMode="auto">
          <a:xfrm>
            <a:off x="3476543" y="3606872"/>
            <a:ext cx="3976688" cy="546580"/>
          </a:xfrm>
          <a:prstGeom prst="ellipse">
            <a:avLst/>
          </a:prstGeom>
          <a:solidFill>
            <a:srgbClr val="FFFFCC"/>
          </a:solidFill>
          <a:ln w="5" cap="rnd">
            <a:solidFill>
              <a:schemeClr val="accent1"/>
            </a:solidFill>
            <a:round/>
            <a:headEnd/>
            <a:tailEnd/>
          </a:ln>
        </p:spPr>
        <p:txBody>
          <a:bodyPr tIns="36000" bIns="36000"/>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42 </a:t>
            </a:r>
            <a:r>
              <a:rPr lang="en-US" altLang="nl-BE" sz="1600" dirty="0" err="1" smtClean="0"/>
              <a:t>Biorefining</a:t>
            </a:r>
            <a:endParaRPr lang="en-US" altLang="nl-BE" sz="1600" dirty="0"/>
          </a:p>
        </p:txBody>
      </p:sp>
      <p:sp>
        <p:nvSpPr>
          <p:cNvPr id="126" name="Oval 250"/>
          <p:cNvSpPr>
            <a:spLocks noChangeArrowheads="1"/>
          </p:cNvSpPr>
          <p:nvPr/>
        </p:nvSpPr>
        <p:spPr bwMode="auto">
          <a:xfrm>
            <a:off x="6009849" y="1177310"/>
            <a:ext cx="868639" cy="2131851"/>
          </a:xfrm>
          <a:prstGeom prst="ellipse">
            <a:avLst/>
          </a:prstGeom>
          <a:solidFill>
            <a:srgbClr val="FF0000"/>
          </a:solidFill>
          <a:ln w="5" cap="rnd">
            <a:solidFill>
              <a:schemeClr val="accent1"/>
            </a:solidFill>
            <a:round/>
            <a:headEnd/>
            <a:tailEnd/>
          </a:ln>
        </p:spPr>
        <p:txBody>
          <a:bodyPr lIns="0" tIns="0" rIns="0" bIns="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36 MSW</a:t>
            </a:r>
            <a:endParaRPr lang="en-US" altLang="nl-BE" sz="1600" dirty="0"/>
          </a:p>
        </p:txBody>
      </p:sp>
      <p:sp>
        <p:nvSpPr>
          <p:cNvPr id="127" name="Oval 250"/>
          <p:cNvSpPr>
            <a:spLocks noChangeArrowheads="1"/>
          </p:cNvSpPr>
          <p:nvPr/>
        </p:nvSpPr>
        <p:spPr bwMode="auto">
          <a:xfrm>
            <a:off x="6946570" y="1193507"/>
            <a:ext cx="878211" cy="2115653"/>
          </a:xfrm>
          <a:prstGeom prst="ellipse">
            <a:avLst/>
          </a:prstGeom>
          <a:solidFill>
            <a:srgbClr val="FFFFCC"/>
          </a:solidFill>
          <a:ln w="5" cap="rnd">
            <a:solidFill>
              <a:schemeClr val="accent1"/>
            </a:solidFill>
            <a:round/>
            <a:headEnd/>
            <a:tailEnd/>
          </a:ln>
        </p:spPr>
        <p:txBody>
          <a:bodyPr lIns="0" tIns="36000" rIns="0" bIns="3600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37 Biogas</a:t>
            </a:r>
            <a:endParaRPr lang="en-US" altLang="nl-BE" sz="1600" dirty="0"/>
          </a:p>
        </p:txBody>
      </p:sp>
      <p:sp>
        <p:nvSpPr>
          <p:cNvPr id="128" name="Oval 250"/>
          <p:cNvSpPr>
            <a:spLocks noChangeArrowheads="1"/>
          </p:cNvSpPr>
          <p:nvPr/>
        </p:nvSpPr>
        <p:spPr bwMode="auto">
          <a:xfrm>
            <a:off x="2486225" y="1118038"/>
            <a:ext cx="2809875" cy="898907"/>
          </a:xfrm>
          <a:prstGeom prst="ellipse">
            <a:avLst/>
          </a:prstGeom>
          <a:solidFill>
            <a:schemeClr val="bg1">
              <a:lumMod val="95000"/>
            </a:schemeClr>
          </a:solidFill>
          <a:ln w="5" cap="rnd">
            <a:solidFill>
              <a:schemeClr val="accent1"/>
            </a:solidFill>
            <a:round/>
            <a:headEnd/>
            <a:tailEnd/>
          </a:ln>
        </p:spPr>
        <p:txBody>
          <a:bodyPr lIns="0" tIns="36000" rIns="0" bIns="36000"/>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43 Feedstocks &amp; socio-economics</a:t>
            </a:r>
            <a:endParaRPr lang="en-US" altLang="nl-BE" sz="1600" dirty="0"/>
          </a:p>
        </p:txBody>
      </p:sp>
      <p:sp>
        <p:nvSpPr>
          <p:cNvPr id="129" name="Oval 250"/>
          <p:cNvSpPr>
            <a:spLocks noChangeArrowheads="1"/>
          </p:cNvSpPr>
          <p:nvPr/>
        </p:nvSpPr>
        <p:spPr bwMode="auto">
          <a:xfrm>
            <a:off x="2401638" y="2331562"/>
            <a:ext cx="1168197" cy="1145550"/>
          </a:xfrm>
          <a:prstGeom prst="ellipse">
            <a:avLst/>
          </a:prstGeom>
          <a:solidFill>
            <a:srgbClr val="FF0000"/>
          </a:solidFill>
          <a:ln w="5" cap="rnd">
            <a:solidFill>
              <a:schemeClr val="accent1"/>
            </a:solidFill>
            <a:round/>
            <a:headEnd/>
            <a:tailEnd/>
          </a:ln>
        </p:spPr>
        <p:txBody>
          <a:bodyPr lIns="0" tIns="0" rIns="0" bIns="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32 </a:t>
            </a:r>
            <a:r>
              <a:rPr lang="en-US" altLang="nl-BE" sz="1600" dirty="0" err="1" smtClean="0"/>
              <a:t>Combus-tion</a:t>
            </a:r>
            <a:endParaRPr lang="en-US" altLang="nl-BE" sz="1600" dirty="0"/>
          </a:p>
        </p:txBody>
      </p:sp>
      <p:sp>
        <p:nvSpPr>
          <p:cNvPr id="130" name="Oval 250"/>
          <p:cNvSpPr>
            <a:spLocks noChangeArrowheads="1"/>
          </p:cNvSpPr>
          <p:nvPr/>
        </p:nvSpPr>
        <p:spPr bwMode="auto">
          <a:xfrm>
            <a:off x="3601734" y="2336412"/>
            <a:ext cx="1168197" cy="1140699"/>
          </a:xfrm>
          <a:prstGeom prst="ellipse">
            <a:avLst/>
          </a:prstGeom>
          <a:solidFill>
            <a:srgbClr val="FF0000"/>
          </a:solidFill>
          <a:ln w="5" cap="rnd">
            <a:solidFill>
              <a:schemeClr val="accent1"/>
            </a:solidFill>
            <a:round/>
            <a:headEnd/>
            <a:tailEnd/>
          </a:ln>
        </p:spPr>
        <p:txBody>
          <a:bodyPr lIns="0" tIns="0" rIns="0" bIns="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33 </a:t>
            </a:r>
            <a:r>
              <a:rPr lang="en-US" altLang="nl-BE" sz="1600" dirty="0" err="1" smtClean="0"/>
              <a:t>Gasifica-tion</a:t>
            </a:r>
            <a:endParaRPr lang="en-US" altLang="nl-BE" sz="1600" dirty="0"/>
          </a:p>
        </p:txBody>
      </p:sp>
      <p:sp>
        <p:nvSpPr>
          <p:cNvPr id="131" name="Oval 250"/>
          <p:cNvSpPr>
            <a:spLocks noChangeArrowheads="1"/>
          </p:cNvSpPr>
          <p:nvPr/>
        </p:nvSpPr>
        <p:spPr bwMode="auto">
          <a:xfrm>
            <a:off x="4794943" y="2353130"/>
            <a:ext cx="1168197" cy="1123981"/>
          </a:xfrm>
          <a:prstGeom prst="ellipse">
            <a:avLst/>
          </a:prstGeom>
          <a:solidFill>
            <a:srgbClr val="FF0000"/>
          </a:solidFill>
          <a:ln w="5" cap="rnd">
            <a:solidFill>
              <a:schemeClr val="accent1"/>
            </a:solidFill>
            <a:round/>
            <a:headEnd/>
            <a:tailEnd/>
          </a:ln>
        </p:spPr>
        <p:txBody>
          <a:bodyPr lIns="0" tIns="0" rIns="0" bIns="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34 </a:t>
            </a:r>
            <a:r>
              <a:rPr lang="en-US" altLang="nl-BE" sz="1600" dirty="0" err="1" smtClean="0"/>
              <a:t>Lique</a:t>
            </a:r>
            <a:r>
              <a:rPr lang="en-US" altLang="nl-BE" sz="1600" dirty="0" smtClean="0"/>
              <a:t>-faction</a:t>
            </a:r>
            <a:endParaRPr lang="en-US" altLang="nl-BE" sz="1600" dirty="0"/>
          </a:p>
        </p:txBody>
      </p:sp>
      <p:sp>
        <p:nvSpPr>
          <p:cNvPr id="132" name="Oval 250"/>
          <p:cNvSpPr>
            <a:spLocks noChangeArrowheads="1"/>
          </p:cNvSpPr>
          <p:nvPr/>
        </p:nvSpPr>
        <p:spPr bwMode="auto">
          <a:xfrm>
            <a:off x="7804299" y="2186919"/>
            <a:ext cx="1073887" cy="1955899"/>
          </a:xfrm>
          <a:prstGeom prst="ellipse">
            <a:avLst/>
          </a:prstGeom>
          <a:solidFill>
            <a:srgbClr val="FFFFCC"/>
          </a:solidFill>
          <a:ln w="5" cap="rnd">
            <a:solidFill>
              <a:schemeClr val="accent1"/>
            </a:solidFill>
            <a:round/>
            <a:headEnd/>
            <a:tailEnd/>
          </a:ln>
        </p:spPr>
        <p:txBody>
          <a:bodyPr lIns="0" tIns="36000" rIns="0" bIns="36000" anchor="ctr"/>
          <a:lstStyle>
            <a:lvl1pPr eaLnBrk="0" hangingPunct="0">
              <a:defRPr sz="2400">
                <a:solidFill>
                  <a:srgbClr val="21622D"/>
                </a:solidFill>
                <a:latin typeface="Arial" pitchFamily="34" charset="0"/>
                <a:ea typeface="ＭＳ Ｐゴシック" pitchFamily="34" charset="-128"/>
              </a:defRPr>
            </a:lvl1pPr>
            <a:lvl2pPr marL="742950" indent="-285750" eaLnBrk="0" hangingPunct="0">
              <a:defRPr sz="2400">
                <a:solidFill>
                  <a:srgbClr val="21622D"/>
                </a:solidFill>
                <a:latin typeface="Arial" pitchFamily="34" charset="0"/>
                <a:ea typeface="ＭＳ Ｐゴシック" pitchFamily="34" charset="-128"/>
              </a:defRPr>
            </a:lvl2pPr>
            <a:lvl3pPr marL="1143000" indent="-228600" eaLnBrk="0" hangingPunct="0">
              <a:defRPr sz="2400">
                <a:solidFill>
                  <a:srgbClr val="21622D"/>
                </a:solidFill>
                <a:latin typeface="Arial" pitchFamily="34" charset="0"/>
                <a:ea typeface="ＭＳ Ｐゴシック" pitchFamily="34" charset="-128"/>
              </a:defRPr>
            </a:lvl3pPr>
            <a:lvl4pPr marL="1600200" indent="-228600" eaLnBrk="0" hangingPunct="0">
              <a:defRPr sz="2400">
                <a:solidFill>
                  <a:srgbClr val="21622D"/>
                </a:solidFill>
                <a:latin typeface="Arial" pitchFamily="34" charset="0"/>
                <a:ea typeface="ＭＳ Ｐゴシック" pitchFamily="34" charset="-128"/>
              </a:defRPr>
            </a:lvl4pPr>
            <a:lvl5pPr marL="2057400" indent="-228600" eaLnBrk="0" hangingPunct="0">
              <a:defRPr sz="2400">
                <a:solidFill>
                  <a:srgbClr val="21622D"/>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rgbClr val="21622D"/>
                </a:solidFill>
                <a:latin typeface="Arial" pitchFamily="34" charset="0"/>
                <a:ea typeface="ＭＳ Ｐゴシック" pitchFamily="34" charset="-128"/>
              </a:defRPr>
            </a:lvl9pPr>
          </a:lstStyle>
          <a:p>
            <a:pPr algn="ctr" eaLnBrk="1" hangingPunct="1"/>
            <a:r>
              <a:rPr lang="en-US" altLang="nl-BE" sz="1600" dirty="0" smtClean="0"/>
              <a:t>Task 39 Liquid biofuels</a:t>
            </a:r>
            <a:endParaRPr lang="en-US" altLang="nl-BE" sz="1600" dirty="0"/>
          </a:p>
        </p:txBody>
      </p:sp>
    </p:spTree>
    <p:extLst>
      <p:ext uri="{BB962C8B-B14F-4D97-AF65-F5344CB8AC3E}">
        <p14:creationId xmlns:p14="http://schemas.microsoft.com/office/powerpoint/2010/main" val="2539350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953" y="152399"/>
            <a:ext cx="7200000" cy="791571"/>
          </a:xfrm>
        </p:spPr>
        <p:txBody>
          <a:bodyPr/>
          <a:lstStyle/>
          <a:p>
            <a:r>
              <a:rPr lang="nl-BE" dirty="0" smtClean="0">
                <a:latin typeface="Calibri" panose="020F0502020204030204" pitchFamily="34" charset="0"/>
              </a:rPr>
              <a:t>Special projects (Task 41)</a:t>
            </a:r>
            <a:endParaRPr lang="nl-BE" dirty="0">
              <a:latin typeface="Calibri" panose="020F0502020204030204" pitchFamily="34" charset="0"/>
            </a:endParaRPr>
          </a:p>
        </p:txBody>
      </p:sp>
      <p:sp>
        <p:nvSpPr>
          <p:cNvPr id="3" name="Content Placeholder 2"/>
          <p:cNvSpPr>
            <a:spLocks noGrp="1"/>
          </p:cNvSpPr>
          <p:nvPr>
            <p:ph idx="1"/>
          </p:nvPr>
        </p:nvSpPr>
        <p:spPr>
          <a:xfrm>
            <a:off x="1331640" y="1359957"/>
            <a:ext cx="4653383" cy="2899988"/>
          </a:xfrm>
        </p:spPr>
        <p:txBody>
          <a:bodyPr/>
          <a:lstStyle/>
          <a:p>
            <a:r>
              <a:rPr lang="en-US" sz="2400" dirty="0">
                <a:latin typeface="Calibri" panose="020F0502020204030204" pitchFamily="34" charset="0"/>
              </a:rPr>
              <a:t>Bio-CCS and Bio-CCUS </a:t>
            </a:r>
            <a:endParaRPr lang="en-US" sz="2400" dirty="0" smtClean="0">
              <a:latin typeface="Calibri" panose="020F0502020204030204" pitchFamily="34" charset="0"/>
            </a:endParaRPr>
          </a:p>
          <a:p>
            <a:endParaRPr lang="en-US" sz="2400" dirty="0" smtClean="0">
              <a:latin typeface="Calibri" panose="020F0502020204030204" pitchFamily="34" charset="0"/>
            </a:endParaRPr>
          </a:p>
          <a:p>
            <a:r>
              <a:rPr lang="en-US" sz="2400" dirty="0" smtClean="0">
                <a:latin typeface="Calibri" panose="020F0502020204030204" pitchFamily="34" charset="0"/>
              </a:rPr>
              <a:t>Bioenergy </a:t>
            </a:r>
            <a:r>
              <a:rPr lang="en-US" sz="2400" dirty="0">
                <a:latin typeface="Calibri" panose="020F0502020204030204" pitchFamily="34" charset="0"/>
              </a:rPr>
              <a:t>-</a:t>
            </a:r>
            <a:r>
              <a:rPr lang="en-US" sz="2400" dirty="0" smtClean="0">
                <a:latin typeface="Calibri" panose="020F0502020204030204" pitchFamily="34" charset="0"/>
              </a:rPr>
              <a:t> </a:t>
            </a:r>
            <a:r>
              <a:rPr lang="en-US" sz="2400" dirty="0">
                <a:latin typeface="Calibri" panose="020F0502020204030204" pitchFamily="34" charset="0"/>
              </a:rPr>
              <a:t>B</a:t>
            </a:r>
            <a:r>
              <a:rPr lang="en-US" sz="2400" dirty="0" smtClean="0">
                <a:latin typeface="Calibri" panose="020F0502020204030204" pitchFamily="34" charset="0"/>
              </a:rPr>
              <a:t>alancing </a:t>
            </a:r>
            <a:r>
              <a:rPr lang="en-US" sz="2400" dirty="0">
                <a:latin typeface="Calibri" panose="020F0502020204030204" pitchFamily="34" charset="0"/>
              </a:rPr>
              <a:t>the </a:t>
            </a:r>
            <a:r>
              <a:rPr lang="en-US" sz="2400" dirty="0" smtClean="0">
                <a:latin typeface="Calibri" panose="020F0502020204030204" pitchFamily="34" charset="0"/>
              </a:rPr>
              <a:t>Grid and </a:t>
            </a:r>
            <a:r>
              <a:rPr lang="en-US" sz="2400" dirty="0">
                <a:latin typeface="Calibri" panose="020F0502020204030204" pitchFamily="34" charset="0"/>
              </a:rPr>
              <a:t>providing </a:t>
            </a:r>
            <a:r>
              <a:rPr lang="en-US" sz="2400" dirty="0" smtClean="0">
                <a:latin typeface="Calibri" panose="020F0502020204030204" pitchFamily="34" charset="0"/>
              </a:rPr>
              <a:t>Storage Options</a:t>
            </a:r>
          </a:p>
          <a:p>
            <a:pPr lvl="1"/>
            <a:endParaRPr lang="en-US" sz="2400" dirty="0" smtClean="0">
              <a:latin typeface="Calibri" panose="020F0502020204030204" pitchFamily="34" charset="0"/>
            </a:endParaRPr>
          </a:p>
          <a:p>
            <a:r>
              <a:rPr lang="nl-BE" sz="2400" dirty="0">
                <a:latin typeface="Calibri" panose="020F0502020204030204" pitchFamily="34" charset="0"/>
              </a:rPr>
              <a:t>Bioenergy </a:t>
            </a:r>
            <a:r>
              <a:rPr lang="nl-BE" sz="2400" dirty="0" smtClean="0">
                <a:latin typeface="Calibri" panose="020F0502020204030204" pitchFamily="34" charset="0"/>
              </a:rPr>
              <a:t>- </a:t>
            </a:r>
            <a:r>
              <a:rPr lang="nl-BE" dirty="0" smtClean="0"/>
              <a:t>Renewable Energy System</a:t>
            </a:r>
            <a:r>
              <a:rPr lang="nl-BE" sz="2400" dirty="0" smtClean="0">
                <a:latin typeface="Calibri" panose="020F0502020204030204" pitchFamily="34" charset="0"/>
              </a:rPr>
              <a:t> Hybrids</a:t>
            </a:r>
          </a:p>
          <a:p>
            <a:endParaRPr lang="nl-BE" sz="2400" dirty="0" smtClean="0">
              <a:latin typeface="Calibri" panose="020F0502020204030204" pitchFamily="34" charset="0"/>
            </a:endParaRPr>
          </a:p>
          <a:p>
            <a:r>
              <a:rPr lang="nl-BE" sz="2400" dirty="0" smtClean="0">
                <a:latin typeface="Calibri" panose="020F0502020204030204" pitchFamily="34" charset="0"/>
              </a:rPr>
              <a:t>Contribution to IEA Technology Roadmap on Bioenergy </a:t>
            </a:r>
          </a:p>
          <a:p>
            <a:endParaRPr lang="nl-BE" sz="1000" dirty="0" smtClean="0"/>
          </a:p>
        </p:txBody>
      </p:sp>
      <p:sp>
        <p:nvSpPr>
          <p:cNvPr id="4" name="Slide Number Placeholder 3"/>
          <p:cNvSpPr>
            <a:spLocks noGrp="1"/>
          </p:cNvSpPr>
          <p:nvPr>
            <p:ph type="sldNum" sz="quarter" idx="4"/>
          </p:nvPr>
        </p:nvSpPr>
        <p:spPr/>
        <p:txBody>
          <a:bodyPr/>
          <a:lstStyle/>
          <a:p>
            <a:fld id="{DB7CB12E-BAB3-9648-8703-2FA9B219B3B1}" type="slidenum">
              <a:rPr lang="en-US" smtClean="0"/>
              <a:pPr/>
              <a:t>5</a:t>
            </a:fld>
            <a:endParaRPr lang="en-US" dirty="0"/>
          </a:p>
        </p:txBody>
      </p:sp>
      <p:pic>
        <p:nvPicPr>
          <p:cNvPr id="6" name="Picture 5" descr="Screen Shot 2017-03-01 at 14.41.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8184" y="2809951"/>
            <a:ext cx="2789712" cy="3923323"/>
          </a:xfrm>
          <a:prstGeom prst="rect">
            <a:avLst/>
          </a:prstGeom>
          <a:scene3d>
            <a:camera prst="orthographicFront"/>
            <a:lightRig rig="threePt" dir="t"/>
          </a:scene3d>
          <a:sp3d>
            <a:bevelT/>
          </a:sp3d>
        </p:spPr>
      </p:pic>
    </p:spTree>
    <p:extLst>
      <p:ext uri="{BB962C8B-B14F-4D97-AF65-F5344CB8AC3E}">
        <p14:creationId xmlns:p14="http://schemas.microsoft.com/office/powerpoint/2010/main" val="4208121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745045" cy="717150"/>
          </a:xfrm>
        </p:spPr>
        <p:txBody>
          <a:bodyPr/>
          <a:lstStyle/>
          <a:p>
            <a:r>
              <a:rPr lang="en-GB" dirty="0" smtClean="0"/>
              <a:t>2017 Publications</a:t>
            </a:r>
            <a:endParaRPr lang="en-US" dirty="0">
              <a:latin typeface="Calibri" panose="020F0502020204030204" pitchFamily="34" charset="0"/>
              <a:cs typeface="Verdana"/>
            </a:endParaRPr>
          </a:p>
        </p:txBody>
      </p:sp>
      <p:sp>
        <p:nvSpPr>
          <p:cNvPr id="3" name="Content Placeholder 2"/>
          <p:cNvSpPr>
            <a:spLocks noGrp="1"/>
          </p:cNvSpPr>
          <p:nvPr>
            <p:ph idx="1"/>
          </p:nvPr>
        </p:nvSpPr>
        <p:spPr>
          <a:xfrm>
            <a:off x="1331640" y="1268760"/>
            <a:ext cx="6624736" cy="2054831"/>
          </a:xfrm>
        </p:spPr>
        <p:txBody>
          <a:bodyPr/>
          <a:lstStyle/>
          <a:p>
            <a:pPr>
              <a:lnSpc>
                <a:spcPct val="80000"/>
              </a:lnSpc>
              <a:spcBef>
                <a:spcPts val="600"/>
              </a:spcBef>
              <a:spcAft>
                <a:spcPts val="554"/>
              </a:spcAft>
            </a:pPr>
            <a:r>
              <a:rPr lang="en-US" dirty="0" smtClean="0"/>
              <a:t>Integrated </a:t>
            </a:r>
            <a:r>
              <a:rPr lang="en-US" dirty="0"/>
              <a:t>Bioenergy Hybrids – Flexible renewable energy solutions</a:t>
            </a:r>
          </a:p>
          <a:p>
            <a:pPr>
              <a:lnSpc>
                <a:spcPct val="80000"/>
              </a:lnSpc>
              <a:spcBef>
                <a:spcPts val="600"/>
              </a:spcBef>
              <a:spcAft>
                <a:spcPts val="554"/>
              </a:spcAft>
            </a:pPr>
            <a:r>
              <a:rPr lang="en-US" dirty="0"/>
              <a:t>Global wood pellet industry and trade study 2017 </a:t>
            </a:r>
          </a:p>
          <a:p>
            <a:pPr>
              <a:lnSpc>
                <a:spcPct val="80000"/>
              </a:lnSpc>
              <a:spcBef>
                <a:spcPts val="600"/>
              </a:spcBef>
              <a:spcAft>
                <a:spcPts val="554"/>
              </a:spcAft>
            </a:pPr>
            <a:r>
              <a:rPr lang="en-US" dirty="0"/>
              <a:t>Biofuels for the marine shipping sector</a:t>
            </a:r>
          </a:p>
          <a:p>
            <a:pPr>
              <a:lnSpc>
                <a:spcPct val="80000"/>
              </a:lnSpc>
              <a:spcBef>
                <a:spcPts val="600"/>
              </a:spcBef>
              <a:spcAft>
                <a:spcPts val="554"/>
              </a:spcAft>
            </a:pPr>
            <a:r>
              <a:rPr lang="en-US" dirty="0"/>
              <a:t>Methane emissions from biogas plants </a:t>
            </a:r>
          </a:p>
          <a:p>
            <a:pPr>
              <a:lnSpc>
                <a:spcPct val="80000"/>
              </a:lnSpc>
              <a:spcBef>
                <a:spcPts val="600"/>
              </a:spcBef>
              <a:spcAft>
                <a:spcPts val="554"/>
              </a:spcAft>
            </a:pPr>
            <a:r>
              <a:rPr lang="en-US" dirty="0"/>
              <a:t>Aerosols from Biomass Combustion </a:t>
            </a:r>
          </a:p>
          <a:p>
            <a:pPr>
              <a:lnSpc>
                <a:spcPct val="80000"/>
              </a:lnSpc>
              <a:spcBef>
                <a:spcPts val="600"/>
              </a:spcBef>
              <a:spcAft>
                <a:spcPts val="554"/>
              </a:spcAft>
            </a:pPr>
            <a:r>
              <a:rPr lang="en-US" dirty="0"/>
              <a:t>Bioenergy’s role in balancing the electricity grid and providing storage options – an EU perspective</a:t>
            </a:r>
          </a:p>
          <a:p>
            <a:pPr>
              <a:lnSpc>
                <a:spcPct val="80000"/>
              </a:lnSpc>
              <a:spcBef>
                <a:spcPts val="600"/>
              </a:spcBef>
              <a:spcAft>
                <a:spcPts val="554"/>
              </a:spcAft>
            </a:pPr>
            <a:r>
              <a:rPr lang="en-US" dirty="0"/>
              <a:t>State of Technology Review – Algae Bioenergy</a:t>
            </a:r>
          </a:p>
          <a:p>
            <a:pPr>
              <a:lnSpc>
                <a:spcPct val="80000"/>
              </a:lnSpc>
              <a:spcBef>
                <a:spcPts val="600"/>
              </a:spcBef>
              <a:spcAft>
                <a:spcPts val="554"/>
              </a:spcAft>
            </a:pPr>
            <a:r>
              <a:rPr lang="en-US" dirty="0"/>
              <a:t>The Potential of Biofuels in China</a:t>
            </a:r>
          </a:p>
          <a:p>
            <a:pPr>
              <a:lnSpc>
                <a:spcPct val="80000"/>
              </a:lnSpc>
              <a:spcBef>
                <a:spcPts val="600"/>
              </a:spcBef>
              <a:spcAft>
                <a:spcPts val="554"/>
              </a:spcAft>
            </a:pPr>
            <a:r>
              <a:rPr lang="en-US" dirty="0"/>
              <a:t>Others – see </a:t>
            </a:r>
            <a:r>
              <a:rPr lang="en-US" dirty="0">
                <a:hlinkClick r:id="rId2"/>
              </a:rPr>
              <a:t>http://www.ieabioenergy.com/iea-publications</a:t>
            </a:r>
            <a:r>
              <a:rPr lang="en-US" dirty="0" smtClean="0">
                <a:hlinkClick r:id="rId2"/>
              </a:rPr>
              <a:t>/</a:t>
            </a:r>
            <a:endParaRPr lang="en-US" dirty="0" smtClean="0"/>
          </a:p>
          <a:p>
            <a:pPr marL="0" indent="0">
              <a:lnSpc>
                <a:spcPct val="80000"/>
              </a:lnSpc>
              <a:spcAft>
                <a:spcPts val="554"/>
              </a:spcAft>
              <a:buNone/>
            </a:pPr>
            <a:endParaRPr lang="en-US" dirty="0"/>
          </a:p>
          <a:p>
            <a:pPr>
              <a:lnSpc>
                <a:spcPct val="80000"/>
              </a:lnSpc>
              <a:spcAft>
                <a:spcPts val="554"/>
              </a:spcAft>
            </a:pPr>
            <a:endParaRPr lang="en-GB" sz="923" b="1"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6</a:t>
            </a:fld>
            <a:endParaRPr lang="en-US" dirty="0"/>
          </a:p>
        </p:txBody>
      </p:sp>
      <p:pic>
        <p:nvPicPr>
          <p:cNvPr id="6" name="Picture 5" descr="Screen Shot 2017-03-02 at 14.58.48.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1298" y="4815104"/>
            <a:ext cx="1442702" cy="2042896"/>
          </a:xfrm>
          <a:prstGeom prst="rect">
            <a:avLst/>
          </a:prstGeom>
          <a:scene3d>
            <a:camera prst="orthographicFront"/>
            <a:lightRig rig="threePt" dir="t"/>
          </a:scene3d>
          <a:sp3d>
            <a:bevelT/>
          </a:sp3d>
        </p:spPr>
      </p:pic>
    </p:spTree>
    <p:extLst>
      <p:ext uri="{BB962C8B-B14F-4D97-AF65-F5344CB8AC3E}">
        <p14:creationId xmlns:p14="http://schemas.microsoft.com/office/powerpoint/2010/main" val="2929723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062" y="145307"/>
            <a:ext cx="7848871" cy="832514"/>
          </a:xfrm>
        </p:spPr>
        <p:txBody>
          <a:bodyPr/>
          <a:lstStyle/>
          <a:p>
            <a:r>
              <a:rPr lang="nl-BE" dirty="0" smtClean="0"/>
              <a:t>Communications</a:t>
            </a:r>
            <a:endParaRPr lang="nl-BE" dirty="0"/>
          </a:p>
        </p:txBody>
      </p:sp>
      <p:sp>
        <p:nvSpPr>
          <p:cNvPr id="3" name="Content Placeholder 2"/>
          <p:cNvSpPr>
            <a:spLocks noGrp="1"/>
          </p:cNvSpPr>
          <p:nvPr>
            <p:ph idx="1"/>
          </p:nvPr>
        </p:nvSpPr>
        <p:spPr>
          <a:xfrm>
            <a:off x="1356025" y="1206801"/>
            <a:ext cx="7403085" cy="4543181"/>
          </a:xfrm>
        </p:spPr>
        <p:txBody>
          <a:bodyPr/>
          <a:lstStyle/>
          <a:p>
            <a:r>
              <a:rPr lang="nl-BE" dirty="0" smtClean="0"/>
              <a:t>Cooperation with other international organizations: </a:t>
            </a:r>
          </a:p>
          <a:p>
            <a:pPr lvl="1"/>
            <a:r>
              <a:rPr lang="nl-BE" sz="1800" dirty="0" smtClean="0"/>
              <a:t>IRENA, FAO, GBEP, BioFutures Platform, Mission Innovation, SEforAll/Below50 </a:t>
            </a:r>
            <a:endParaRPr lang="nl-BE" dirty="0" smtClean="0"/>
          </a:p>
          <a:p>
            <a:r>
              <a:rPr lang="nl-BE" dirty="0" smtClean="0"/>
              <a:t>Position papers </a:t>
            </a:r>
          </a:p>
          <a:p>
            <a:pPr lvl="1"/>
            <a:r>
              <a:rPr lang="nl-BE" sz="1800" dirty="0" smtClean="0"/>
              <a:t>‘Bioenergy for Sustainable Development’</a:t>
            </a:r>
          </a:p>
          <a:p>
            <a:pPr lvl="1"/>
            <a:r>
              <a:rPr lang="en-GB" sz="1800" dirty="0" smtClean="0"/>
              <a:t>Chatham House Report Response </a:t>
            </a:r>
            <a:endParaRPr lang="nl-BE" dirty="0" smtClean="0"/>
          </a:p>
          <a:p>
            <a:r>
              <a:rPr lang="nl-BE" dirty="0" smtClean="0"/>
              <a:t>Bi-Monthly Webinars</a:t>
            </a:r>
          </a:p>
          <a:p>
            <a:r>
              <a:rPr lang="nl-BE" dirty="0" smtClean="0"/>
              <a:t>Workshop Reports</a:t>
            </a:r>
          </a:p>
          <a:p>
            <a:r>
              <a:rPr lang="nl-BE" dirty="0"/>
              <a:t>Success Stories</a:t>
            </a:r>
          </a:p>
          <a:p>
            <a:r>
              <a:rPr lang="nl-BE" dirty="0" smtClean="0"/>
              <a:t>Summaries </a:t>
            </a:r>
            <a:r>
              <a:rPr lang="nl-BE" dirty="0"/>
              <a:t>of Technical Reports</a:t>
            </a:r>
          </a:p>
          <a:p>
            <a:r>
              <a:rPr lang="nl-BE" dirty="0" smtClean="0"/>
              <a:t>Twitter (@IEABioenergy)</a:t>
            </a:r>
          </a:p>
          <a:p>
            <a:endParaRPr lang="nl-BE"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7</a:t>
            </a:fld>
            <a:endParaRPr lang="en-US" dirty="0"/>
          </a:p>
        </p:txBody>
      </p:sp>
      <p:sp>
        <p:nvSpPr>
          <p:cNvPr id="5" name="Slide Number Placeholder 5"/>
          <p:cNvSpPr txBox="1">
            <a:spLocks/>
          </p:cNvSpPr>
          <p:nvPr/>
        </p:nvSpPr>
        <p:spPr>
          <a:xfrm>
            <a:off x="3503538" y="5975972"/>
            <a:ext cx="3105923" cy="504056"/>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600" dirty="0" err="1" smtClean="0">
                <a:solidFill>
                  <a:srgbClr val="133176"/>
                </a:solidFill>
              </a:rPr>
              <a:t>www.ieabioenergy.com</a:t>
            </a:r>
            <a:endParaRPr lang="en-US" sz="1600" dirty="0">
              <a:solidFill>
                <a:srgbClr val="133176"/>
              </a:solidFill>
            </a:endParaRPr>
          </a:p>
        </p:txBody>
      </p:sp>
      <p:pic>
        <p:nvPicPr>
          <p:cNvPr id="9" name="Afbeelding 4" descr="glass.bmp"/>
          <p:cNvPicPr>
            <a:picLocks noChangeAspect="1"/>
          </p:cNvPicPr>
          <p:nvPr/>
        </p:nvPicPr>
        <p:blipFill>
          <a:blip r:embed="rId2" cstate="print"/>
          <a:stretch>
            <a:fillRect/>
          </a:stretch>
        </p:blipFill>
        <p:spPr>
          <a:xfrm>
            <a:off x="6093745" y="3600770"/>
            <a:ext cx="2664296" cy="1530168"/>
          </a:xfrm>
          <a:prstGeom prst="rect">
            <a:avLst/>
          </a:prstGeom>
        </p:spPr>
      </p:pic>
    </p:spTree>
    <p:extLst>
      <p:ext uri="{BB962C8B-B14F-4D97-AF65-F5344CB8AC3E}">
        <p14:creationId xmlns:p14="http://schemas.microsoft.com/office/powerpoint/2010/main" val="3115758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4331"/>
            <a:ext cx="8424936" cy="1140824"/>
          </a:xfrm>
        </p:spPr>
        <p:txBody>
          <a:bodyPr/>
          <a:lstStyle/>
          <a:p>
            <a:r>
              <a:rPr lang="nl-BE" dirty="0" smtClean="0"/>
              <a:t>Bioenergy </a:t>
            </a:r>
            <a:r>
              <a:rPr lang="nl-BE" dirty="0"/>
              <a:t>for </a:t>
            </a:r>
            <a:r>
              <a:rPr lang="nl-BE" dirty="0" smtClean="0"/>
              <a:t>Sustainable Development</a:t>
            </a:r>
            <a:endParaRPr lang="nl-BE" dirty="0"/>
          </a:p>
        </p:txBody>
      </p:sp>
      <p:sp>
        <p:nvSpPr>
          <p:cNvPr id="3" name="Content Placeholder 2"/>
          <p:cNvSpPr>
            <a:spLocks noGrp="1"/>
          </p:cNvSpPr>
          <p:nvPr>
            <p:ph idx="1"/>
          </p:nvPr>
        </p:nvSpPr>
        <p:spPr>
          <a:xfrm>
            <a:off x="1098391" y="2204864"/>
            <a:ext cx="7637176" cy="5026488"/>
          </a:xfrm>
        </p:spPr>
        <p:txBody>
          <a:bodyPr/>
          <a:lstStyle/>
          <a:p>
            <a:r>
              <a:rPr lang="en-GB" sz="2000" dirty="0" smtClean="0"/>
              <a:t>Options </a:t>
            </a:r>
            <a:r>
              <a:rPr lang="en-GB" sz="2000" dirty="0"/>
              <a:t>for </a:t>
            </a:r>
            <a:r>
              <a:rPr lang="en-GB" sz="2000" b="1" dirty="0"/>
              <a:t>sustainable bioenergy </a:t>
            </a:r>
            <a:r>
              <a:rPr lang="en-GB" sz="2000" b="1" dirty="0" smtClean="0"/>
              <a:t>expansion</a:t>
            </a:r>
            <a:r>
              <a:rPr lang="en-GB" sz="2000" dirty="0" smtClean="0"/>
              <a:t> </a:t>
            </a:r>
          </a:p>
          <a:p>
            <a:pPr lvl="1"/>
            <a:r>
              <a:rPr lang="en-GB" sz="1800" dirty="0" smtClean="0"/>
              <a:t>Multiple-functional land use</a:t>
            </a:r>
          </a:p>
          <a:p>
            <a:pPr lvl="1"/>
            <a:r>
              <a:rPr lang="en-GB" sz="1800" dirty="0" smtClean="0"/>
              <a:t>Sustainable intensification, landscape planning, forest management</a:t>
            </a:r>
          </a:p>
          <a:p>
            <a:pPr lvl="2"/>
            <a:r>
              <a:rPr lang="en-GB" sz="1800" dirty="0" smtClean="0"/>
              <a:t>with better information and digitalisation</a:t>
            </a:r>
          </a:p>
          <a:p>
            <a:pPr lvl="1"/>
            <a:r>
              <a:rPr lang="en-GB" sz="1800" dirty="0" smtClean="0"/>
              <a:t>Restoring degraded or marginal lands</a:t>
            </a:r>
          </a:p>
          <a:p>
            <a:pPr lvl="1"/>
            <a:r>
              <a:rPr lang="en-GB" sz="1800" dirty="0"/>
              <a:t>Using waste and organic residues </a:t>
            </a:r>
          </a:p>
          <a:p>
            <a:pPr lvl="1"/>
            <a:r>
              <a:rPr lang="en-GB" sz="1800" dirty="0" smtClean="0"/>
              <a:t>Reducing losses in the food chain</a:t>
            </a:r>
            <a:endParaRPr lang="en-GB" sz="2000" b="1" dirty="0" smtClean="0"/>
          </a:p>
          <a:p>
            <a:r>
              <a:rPr lang="en-GB" sz="2000" dirty="0" smtClean="0"/>
              <a:t>Bioenergy </a:t>
            </a:r>
            <a:r>
              <a:rPr lang="en-GB" sz="2000" dirty="0"/>
              <a:t>is </a:t>
            </a:r>
            <a:r>
              <a:rPr lang="en-GB" sz="2000" b="1" dirty="0"/>
              <a:t>part of a larger </a:t>
            </a:r>
            <a:r>
              <a:rPr lang="en-GB" sz="2000" b="1" dirty="0" err="1"/>
              <a:t>bioeconomy</a:t>
            </a:r>
            <a:r>
              <a:rPr lang="en-GB" sz="2000" dirty="0"/>
              <a:t>. </a:t>
            </a:r>
            <a:endParaRPr lang="en-GB" sz="2000" dirty="0" smtClean="0"/>
          </a:p>
          <a:p>
            <a:pPr lvl="1"/>
            <a:r>
              <a:rPr lang="en-GB" sz="1800" dirty="0" smtClean="0"/>
              <a:t>Biorefineries: integrated </a:t>
            </a:r>
            <a:r>
              <a:rPr lang="en-GB" sz="1800" dirty="0"/>
              <a:t>production </a:t>
            </a:r>
            <a:r>
              <a:rPr lang="en-GB" sz="1800" dirty="0" smtClean="0"/>
              <a:t>systems</a:t>
            </a:r>
          </a:p>
          <a:p>
            <a:pPr marL="216000" lvl="1" indent="0">
              <a:buNone/>
            </a:pPr>
            <a:endParaRPr lang="en-GB" sz="1800" dirty="0" smtClean="0"/>
          </a:p>
          <a:p>
            <a:r>
              <a:rPr lang="en-GB" sz="1400" dirty="0">
                <a:hlinkClick r:id="rId2"/>
              </a:rPr>
              <a:t>http://www.ieabioenergy.com/publications/bioenergy-for-sustainable-development/</a:t>
            </a:r>
            <a:r>
              <a:rPr lang="en-GB" sz="1400" dirty="0"/>
              <a:t> </a:t>
            </a:r>
          </a:p>
          <a:p>
            <a:endParaRPr lang="en-GB" sz="1800" dirty="0" smtClean="0"/>
          </a:p>
          <a:p>
            <a:endParaRPr lang="nl-BE" sz="1800" dirty="0"/>
          </a:p>
        </p:txBody>
      </p:sp>
      <p:sp>
        <p:nvSpPr>
          <p:cNvPr id="4" name="Slide Number Placeholder 3"/>
          <p:cNvSpPr>
            <a:spLocks noGrp="1"/>
          </p:cNvSpPr>
          <p:nvPr>
            <p:ph type="sldNum" sz="quarter" idx="4"/>
          </p:nvPr>
        </p:nvSpPr>
        <p:spPr/>
        <p:txBody>
          <a:bodyPr/>
          <a:lstStyle/>
          <a:p>
            <a:fld id="{DB7CB12E-BAB3-9648-8703-2FA9B219B3B1}" type="slidenum">
              <a:rPr lang="en-US" smtClean="0"/>
              <a:pPr/>
              <a:t>8</a:t>
            </a:fld>
            <a:endParaRPr lang="en-US"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0443" y="3485170"/>
            <a:ext cx="1905808" cy="2699175"/>
          </a:xfrm>
          <a:prstGeom prst="rect">
            <a:avLst/>
          </a:prstGeom>
        </p:spPr>
      </p:pic>
      <p:pic>
        <p:nvPicPr>
          <p:cNvPr id="6" name="Picture 11" descr="https://upload.wikimedia.org/wikipedia/commons/thumb/d/db/FAO_logo.svg/1000px-FAO_logo.svg.png">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688" y="1196015"/>
            <a:ext cx="676275" cy="676275"/>
          </a:xfrm>
          <a:prstGeom prst="rect">
            <a:avLst/>
          </a:prstGeom>
          <a:noFill/>
          <a:ln>
            <a:noFill/>
          </a:ln>
        </p:spPr>
      </p:pic>
      <p:pic>
        <p:nvPicPr>
          <p:cNvPr id="7" name="Picture 10" descr="http://www.eurosolar.de/en/images/IRENA/IRENA_Logo_690.jpg">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208" y="1335716"/>
            <a:ext cx="1571625" cy="396875"/>
          </a:xfrm>
          <a:prstGeom prst="rect">
            <a:avLst/>
          </a:prstGeom>
          <a:noFill/>
          <a:ln>
            <a:noFill/>
          </a:ln>
        </p:spPr>
      </p:pic>
      <p:pic>
        <p:nvPicPr>
          <p:cNvPr id="8" name="Picture 7"/>
          <p:cNvPicPr>
            <a:picLocks noChangeAspect="1"/>
          </p:cNvPicPr>
          <p:nvPr/>
        </p:nvPicPr>
        <p:blipFill>
          <a:blip r:embed="rId8"/>
          <a:stretch>
            <a:fillRect/>
          </a:stretch>
        </p:blipFill>
        <p:spPr>
          <a:xfrm>
            <a:off x="3470535" y="1245867"/>
            <a:ext cx="1943100" cy="406400"/>
          </a:xfrm>
          <a:prstGeom prst="rect">
            <a:avLst/>
          </a:prstGeom>
        </p:spPr>
      </p:pic>
    </p:spTree>
    <p:extLst>
      <p:ext uri="{BB962C8B-B14F-4D97-AF65-F5344CB8AC3E}">
        <p14:creationId xmlns:p14="http://schemas.microsoft.com/office/powerpoint/2010/main" val="33477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552" y="-317298"/>
            <a:ext cx="7200000" cy="1210887"/>
          </a:xfrm>
        </p:spPr>
        <p:txBody>
          <a:bodyPr/>
          <a:lstStyle/>
          <a:p>
            <a:r>
              <a:rPr lang="en-GB" dirty="0"/>
              <a:t>Webinars</a:t>
            </a:r>
            <a:endParaRPr lang="en-US" dirty="0"/>
          </a:p>
        </p:txBody>
      </p:sp>
      <p:sp>
        <p:nvSpPr>
          <p:cNvPr id="3" name="Content Placeholder 2"/>
          <p:cNvSpPr>
            <a:spLocks noGrp="1"/>
          </p:cNvSpPr>
          <p:nvPr>
            <p:ph idx="1"/>
          </p:nvPr>
        </p:nvSpPr>
        <p:spPr>
          <a:xfrm>
            <a:off x="1361552" y="1039736"/>
            <a:ext cx="7200000" cy="4389517"/>
          </a:xfrm>
        </p:spPr>
        <p:txBody>
          <a:bodyPr/>
          <a:lstStyle/>
          <a:p>
            <a:r>
              <a:rPr lang="en-US" sz="2000" dirty="0"/>
              <a:t>Aerosols from Biomass </a:t>
            </a:r>
            <a:r>
              <a:rPr lang="en-US" sz="2000" dirty="0" smtClean="0"/>
              <a:t>Combustion, 22-Mar-18</a:t>
            </a:r>
            <a:endParaRPr lang="en-US" sz="2000" dirty="0"/>
          </a:p>
          <a:p>
            <a:r>
              <a:rPr lang="en-US" sz="2000" dirty="0" smtClean="0"/>
              <a:t>The </a:t>
            </a:r>
            <a:r>
              <a:rPr lang="en-US" sz="2000" dirty="0"/>
              <a:t>IEA Bioenergy Roadmap: Delivering Sustainable </a:t>
            </a:r>
            <a:r>
              <a:rPr lang="en-US" sz="2000" dirty="0" smtClean="0"/>
              <a:t>Bioenergy, 21-Feb-18</a:t>
            </a:r>
            <a:endParaRPr lang="en-US" sz="2000" dirty="0"/>
          </a:p>
          <a:p>
            <a:r>
              <a:rPr lang="en-US" sz="2000" dirty="0" smtClean="0"/>
              <a:t>Methane </a:t>
            </a:r>
            <a:r>
              <a:rPr lang="en-US" sz="2000" dirty="0"/>
              <a:t>emissions from biogas plants – Methods for measurement, results and effect on greenhouse gas balance of electricity </a:t>
            </a:r>
            <a:r>
              <a:rPr lang="en-US" sz="2000" dirty="0" smtClean="0"/>
              <a:t>produced, 18-Jan-18</a:t>
            </a:r>
            <a:endParaRPr lang="en-US" sz="2000" dirty="0"/>
          </a:p>
          <a:p>
            <a:r>
              <a:rPr lang="en-US" sz="2000" dirty="0" smtClean="0"/>
              <a:t>The </a:t>
            </a:r>
            <a:r>
              <a:rPr lang="en-US" sz="2000" dirty="0"/>
              <a:t>Hotspots of the Global Wood Pellet Industry and Trade </a:t>
            </a:r>
            <a:r>
              <a:rPr lang="en-US" sz="2000" dirty="0" smtClean="0"/>
              <a:t>2017, 1-Dec-17</a:t>
            </a:r>
            <a:endParaRPr lang="en-US" sz="2000" dirty="0"/>
          </a:p>
          <a:p>
            <a:r>
              <a:rPr lang="en-US" sz="2000" dirty="0" smtClean="0"/>
              <a:t>Integrated </a:t>
            </a:r>
            <a:r>
              <a:rPr lang="en-US" sz="2000" dirty="0"/>
              <a:t>Bioenergy Hybrids – Flexible Renewable Energy </a:t>
            </a:r>
            <a:r>
              <a:rPr lang="en-US" sz="2000" dirty="0" smtClean="0"/>
              <a:t>Solutions, 14-Sep-17</a:t>
            </a:r>
          </a:p>
          <a:p>
            <a:r>
              <a:rPr lang="en-US" sz="2000" dirty="0"/>
              <a:t>Others – see </a:t>
            </a:r>
            <a:r>
              <a:rPr lang="en-US" sz="2000" dirty="0">
                <a:hlinkClick r:id="rId2"/>
              </a:rPr>
              <a:t>http://www.ieabioenergy.com/iea-publications/webinars</a:t>
            </a:r>
            <a:r>
              <a:rPr lang="en-US" sz="2000" dirty="0" smtClean="0">
                <a:hlinkClick r:id="rId2"/>
              </a:rPr>
              <a:t>/</a:t>
            </a:r>
            <a:endParaRPr lang="en-US" sz="2000" dirty="0" smtClean="0"/>
          </a:p>
          <a:p>
            <a:pPr marL="0" indent="0">
              <a:buNone/>
            </a:pPr>
            <a:endParaRPr lang="en-US" dirty="0"/>
          </a:p>
          <a:p>
            <a:pPr marL="0" indent="0">
              <a:buNone/>
            </a:pPr>
            <a:endParaRPr lang="en-US" dirty="0" smtClean="0"/>
          </a:p>
          <a:p>
            <a:endParaRPr lang="en-US" dirty="0"/>
          </a:p>
        </p:txBody>
      </p:sp>
      <p:sp>
        <p:nvSpPr>
          <p:cNvPr id="4" name="Slide Number Placeholder 3"/>
          <p:cNvSpPr>
            <a:spLocks noGrp="1"/>
          </p:cNvSpPr>
          <p:nvPr>
            <p:ph type="sldNum" sz="quarter" idx="4"/>
          </p:nvPr>
        </p:nvSpPr>
        <p:spPr/>
        <p:txBody>
          <a:bodyPr/>
          <a:lstStyle/>
          <a:p>
            <a:pPr defTabSz="457200" fontAlgn="auto">
              <a:spcBef>
                <a:spcPts val="0"/>
              </a:spcBef>
              <a:spcAft>
                <a:spcPts val="0"/>
              </a:spcAft>
            </a:pPr>
            <a:fld id="{DB7CB12E-BAB3-9648-8703-2FA9B219B3B1}" type="slidenum">
              <a:rPr lang="en-US" smtClean="0">
                <a:solidFill>
                  <a:prstClr val="white"/>
                </a:solidFill>
                <a:latin typeface="Verdana"/>
              </a:rPr>
              <a:pPr defTabSz="457200" fontAlgn="auto">
                <a:spcBef>
                  <a:spcPts val="0"/>
                </a:spcBef>
                <a:spcAft>
                  <a:spcPts val="0"/>
                </a:spcAft>
              </a:pPr>
              <a:t>9</a:t>
            </a:fld>
            <a:endParaRPr lang="en-US" dirty="0">
              <a:solidFill>
                <a:prstClr val="white"/>
              </a:solidFill>
              <a:latin typeface="Verdana"/>
            </a:endParaRPr>
          </a:p>
        </p:txBody>
      </p:sp>
      <p:pic>
        <p:nvPicPr>
          <p:cNvPr id="5" name="Picture 4" descr="Screen Shot 2017-03-02 at 14.33.58.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7656" y="5085184"/>
            <a:ext cx="3096344" cy="1660952"/>
          </a:xfrm>
          <a:prstGeom prst="rect">
            <a:avLst/>
          </a:prstGeom>
        </p:spPr>
      </p:pic>
    </p:spTree>
    <p:extLst>
      <p:ext uri="{BB962C8B-B14F-4D97-AF65-F5344CB8AC3E}">
        <p14:creationId xmlns:p14="http://schemas.microsoft.com/office/powerpoint/2010/main" val="3976660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EAB-Theme">
      <a:dk1>
        <a:sysClr val="windowText" lastClr="000000"/>
      </a:dk1>
      <a:lt1>
        <a:sysClr val="window" lastClr="FFFFFF"/>
      </a:lt1>
      <a:dk2>
        <a:srgbClr val="133176"/>
      </a:dk2>
      <a:lt2>
        <a:srgbClr val="EEECE1"/>
      </a:lt2>
      <a:accent1>
        <a:srgbClr val="006344"/>
      </a:accent1>
      <a:accent2>
        <a:srgbClr val="133176"/>
      </a:accent2>
      <a:accent3>
        <a:srgbClr val="CCA11B"/>
      </a:accent3>
      <a:accent4>
        <a:srgbClr val="BCAF18"/>
      </a:accent4>
      <a:accent5>
        <a:srgbClr val="006344"/>
      </a:accent5>
      <a:accent6>
        <a:srgbClr val="BCAF18"/>
      </a:accent6>
      <a:hlink>
        <a:srgbClr val="133176"/>
      </a:hlink>
      <a:folHlink>
        <a:srgbClr val="CCA11B"/>
      </a:folHlink>
    </a:clrScheme>
    <a:fontScheme name="Office 2">
      <a:majorFont>
        <a:latin typeface="Verdan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Verdan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Slides_Biofuels</Template>
  <TotalTime>7753</TotalTime>
  <Words>1098</Words>
  <Application>Microsoft Office PowerPoint</Application>
  <PresentationFormat>On-screen Show (4:3)</PresentationFormat>
  <Paragraphs>292</Paragraphs>
  <Slides>25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ＭＳ Ｐゴシック</vt:lpstr>
      <vt:lpstr>Arial</vt:lpstr>
      <vt:lpstr>Calibri</vt:lpstr>
      <vt:lpstr>Courier New</vt:lpstr>
      <vt:lpstr>Times New Roman</vt:lpstr>
      <vt:lpstr>Verdana</vt:lpstr>
      <vt:lpstr>Verdana,Italic</vt:lpstr>
      <vt:lpstr>Wingdings</vt:lpstr>
      <vt:lpstr>Office Theme</vt:lpstr>
      <vt:lpstr>IEA Bioenergy Briefing to the REWP</vt:lpstr>
      <vt:lpstr>IEA Bioenergy TCP</vt:lpstr>
      <vt:lpstr>Membership - 24 Contracting Parties</vt:lpstr>
      <vt:lpstr>IEA Bioenergy – Depth and Breadth</vt:lpstr>
      <vt:lpstr>Special projects (Task 41)</vt:lpstr>
      <vt:lpstr>2017 Publications</vt:lpstr>
      <vt:lpstr>Communications</vt:lpstr>
      <vt:lpstr>Bioenergy for Sustainable Development</vt:lpstr>
      <vt:lpstr>Webinars</vt:lpstr>
      <vt:lpstr>BIO-CCS AND BIO-CCU Workshop, Brussels</vt:lpstr>
      <vt:lpstr>Preparations for Next Triennium - 2019-2021</vt:lpstr>
      <vt:lpstr>End of Triennium Event 2018</vt:lpstr>
      <vt:lpstr>State of Industry Updates</vt:lpstr>
      <vt:lpstr>POET-DSM</vt:lpstr>
      <vt:lpstr>Opportunities for Growth:  Linking Multi-lateral Efforts</vt:lpstr>
      <vt:lpstr>Conclusions</vt:lpstr>
      <vt:lpstr>Thank you for your consideration</vt:lpstr>
      <vt:lpstr>Annual Budget: 2018</vt:lpstr>
      <vt:lpstr>Tasks</vt:lpstr>
      <vt:lpstr>Inter-Task Projects</vt:lpstr>
      <vt:lpstr>ExCo Meetings for 2015-2018 </vt:lpstr>
      <vt:lpstr>Top Priority Challenges</vt:lpstr>
      <vt:lpstr>Areas for Additional Collaboration</vt:lpstr>
      <vt:lpstr>Collaboration with other TCPs</vt:lpstr>
      <vt:lpstr>TCP Benefits</vt:lpstr>
    </vt:vector>
  </TitlesOfParts>
  <Company>BIOENERGY 2020+ GmbH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advanced biofuels demoplants</dc:title>
  <dc:creator>Dina Bacovsky</dc:creator>
  <cp:keywords>V04</cp:keywords>
  <cp:lastModifiedBy>Jim Spaeth</cp:lastModifiedBy>
  <cp:revision>227</cp:revision>
  <cp:lastPrinted>2017-11-22T21:37:49Z</cp:lastPrinted>
  <dcterms:created xsi:type="dcterms:W3CDTF">2016-11-04T16:53:15Z</dcterms:created>
  <dcterms:modified xsi:type="dcterms:W3CDTF">2018-03-29T11:19:09Z</dcterms:modified>
</cp:coreProperties>
</file>